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41" r:id="rId1"/>
  </p:sldMasterIdLst>
  <p:sldIdLst>
    <p:sldId id="257" r:id="rId2"/>
    <p:sldId id="318" r:id="rId3"/>
    <p:sldId id="319" r:id="rId4"/>
    <p:sldId id="258" r:id="rId5"/>
    <p:sldId id="259" r:id="rId6"/>
    <p:sldId id="260" r:id="rId7"/>
    <p:sldId id="261" r:id="rId8"/>
    <p:sldId id="263" r:id="rId9"/>
    <p:sldId id="264" r:id="rId10"/>
    <p:sldId id="266" r:id="rId11"/>
    <p:sldId id="267" r:id="rId12"/>
    <p:sldId id="271" r:id="rId13"/>
    <p:sldId id="272" r:id="rId14"/>
    <p:sldId id="273" r:id="rId15"/>
    <p:sldId id="274" r:id="rId16"/>
    <p:sldId id="276" r:id="rId17"/>
    <p:sldId id="277" r:id="rId18"/>
    <p:sldId id="278" r:id="rId19"/>
    <p:sldId id="279" r:id="rId20"/>
    <p:sldId id="280" r:id="rId21"/>
    <p:sldId id="281" r:id="rId22"/>
    <p:sldId id="283" r:id="rId23"/>
    <p:sldId id="324" r:id="rId24"/>
    <p:sldId id="284" r:id="rId25"/>
    <p:sldId id="285" r:id="rId26"/>
    <p:sldId id="286" r:id="rId27"/>
    <p:sldId id="287" r:id="rId28"/>
    <p:sldId id="289" r:id="rId29"/>
    <p:sldId id="320" r:id="rId30"/>
    <p:sldId id="290" r:id="rId31"/>
    <p:sldId id="295" r:id="rId32"/>
    <p:sldId id="292" r:id="rId33"/>
    <p:sldId id="296" r:id="rId34"/>
    <p:sldId id="300" r:id="rId35"/>
    <p:sldId id="311" r:id="rId36"/>
    <p:sldId id="312" r:id="rId37"/>
    <p:sldId id="323" r:id="rId38"/>
    <p:sldId id="321" r:id="rId39"/>
    <p:sldId id="322" r:id="rId40"/>
    <p:sldId id="301" r:id="rId41"/>
    <p:sldId id="302" r:id="rId42"/>
    <p:sldId id="303" r:id="rId43"/>
    <p:sldId id="304" r:id="rId44"/>
    <p:sldId id="305" r:id="rId45"/>
    <p:sldId id="309" r:id="rId46"/>
    <p:sldId id="307" r:id="rId47"/>
    <p:sldId id="31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D481B-A2B2-4012-B7A2-B86A96F56C9D}" v="93" dt="2025-06-21T12:18:03.375"/>
    <p1510:client id="{70CDA899-1B67-99ED-C6F4-5590F928D2EA}" v="177" dt="2025-06-21T12:18:34.457"/>
    <p1510:client id="{805B398D-F32E-4E6A-9E51-76C2843C1700}" v="1" dt="2025-06-21T14:27:46.251"/>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i mantramurthi" userId="40c66b6436a52f3b" providerId="LiveId" clId="{805B398D-F32E-4E6A-9E51-76C2843C1700}"/>
    <pc:docChg chg="modSld">
      <pc:chgData name="kalyani mantramurthi" userId="40c66b6436a52f3b" providerId="LiveId" clId="{805B398D-F32E-4E6A-9E51-76C2843C1700}" dt="2025-06-21T14:48:06.104" v="8" actId="207"/>
      <pc:docMkLst>
        <pc:docMk/>
      </pc:docMkLst>
      <pc:sldChg chg="modSp mod">
        <pc:chgData name="kalyani mantramurthi" userId="40c66b6436a52f3b" providerId="LiveId" clId="{805B398D-F32E-4E6A-9E51-76C2843C1700}" dt="2025-06-21T14:48:06.104" v="8" actId="207"/>
        <pc:sldMkLst>
          <pc:docMk/>
          <pc:sldMk cId="4044037971" sldId="307"/>
        </pc:sldMkLst>
        <pc:spChg chg="mod">
          <ac:chgData name="kalyani mantramurthi" userId="40c66b6436a52f3b" providerId="LiveId" clId="{805B398D-F32E-4E6A-9E51-76C2843C1700}" dt="2025-06-21T14:48:06.104" v="8" actId="207"/>
          <ac:spMkLst>
            <pc:docMk/>
            <pc:sldMk cId="4044037971" sldId="307"/>
            <ac:spMk id="3" creationId="{8E3705F2-26DF-2C5F-7EE5-2A17107D378B}"/>
          </ac:spMkLst>
        </pc:spChg>
        <pc:spChg chg="mod">
          <ac:chgData name="kalyani mantramurthi" userId="40c66b6436a52f3b" providerId="LiveId" clId="{805B398D-F32E-4E6A-9E51-76C2843C1700}" dt="2025-06-21T14:47:48.504" v="7" actId="1076"/>
          <ac:spMkLst>
            <pc:docMk/>
            <pc:sldMk cId="4044037971" sldId="307"/>
            <ac:spMk id="4" creationId="{CF37703B-99A9-F25F-304C-96477688D1D3}"/>
          </ac:spMkLst>
        </pc:spChg>
      </pc:sldChg>
    </pc:docChg>
  </pc:docChgLst>
  <pc:docChgLst>
    <pc:chgData name="Guest User" providerId="Windows Live" clId="Web-{70CDA899-1B67-99ED-C6F4-5590F928D2EA}"/>
    <pc:docChg chg="modSld">
      <pc:chgData name="Guest User" userId="" providerId="Windows Live" clId="Web-{70CDA899-1B67-99ED-C6F4-5590F928D2EA}" dt="2025-06-21T12:18:33.847" v="101" actId="20577"/>
      <pc:docMkLst>
        <pc:docMk/>
      </pc:docMkLst>
      <pc:sldChg chg="modSp">
        <pc:chgData name="Guest User" userId="" providerId="Windows Live" clId="Web-{70CDA899-1B67-99ED-C6F4-5590F928D2EA}" dt="2025-06-21T12:18:33.847" v="101" actId="20577"/>
        <pc:sldMkLst>
          <pc:docMk/>
          <pc:sldMk cId="3770034357" sldId="257"/>
        </pc:sldMkLst>
        <pc:spChg chg="mod">
          <ac:chgData name="Guest User" userId="" providerId="Windows Live" clId="Web-{70CDA899-1B67-99ED-C6F4-5590F928D2EA}" dt="2025-06-21T12:09:37.432" v="25" actId="20577"/>
          <ac:spMkLst>
            <pc:docMk/>
            <pc:sldMk cId="3770034357" sldId="257"/>
            <ac:spMk id="4" creationId="{ABBFFF52-70F2-B8AE-8A41-A1632408568A}"/>
          </ac:spMkLst>
        </pc:spChg>
        <pc:spChg chg="mod">
          <ac:chgData name="Guest User" userId="" providerId="Windows Live" clId="Web-{70CDA899-1B67-99ED-C6F4-5590F928D2EA}" dt="2025-06-21T12:18:33.847" v="101" actId="20577"/>
          <ac:spMkLst>
            <pc:docMk/>
            <pc:sldMk cId="3770034357" sldId="257"/>
            <ac:spMk id="7" creationId="{68E524A5-3BA1-006D-84ED-6DCFA52A66E5}"/>
          </ac:spMkLst>
        </pc:spChg>
        <pc:spChg chg="mod">
          <ac:chgData name="Guest User" userId="" providerId="Windows Live" clId="Web-{70CDA899-1B67-99ED-C6F4-5590F928D2EA}" dt="2025-06-21T12:09:24.010" v="22" actId="20577"/>
          <ac:spMkLst>
            <pc:docMk/>
            <pc:sldMk cId="3770034357" sldId="257"/>
            <ac:spMk id="8" creationId="{08D45AF5-6386-B2BA-FBB8-F79E89288E5B}"/>
          </ac:spMkLst>
        </pc:spChg>
      </pc:sldChg>
      <pc:sldChg chg="modSp">
        <pc:chgData name="Guest User" userId="" providerId="Windows Live" clId="Web-{70CDA899-1B67-99ED-C6F4-5590F928D2EA}" dt="2025-06-21T12:02:07.709" v="2" actId="1076"/>
        <pc:sldMkLst>
          <pc:docMk/>
          <pc:sldMk cId="2871091242" sldId="278"/>
        </pc:sldMkLst>
        <pc:picChg chg="mod">
          <ac:chgData name="Guest User" userId="" providerId="Windows Live" clId="Web-{70CDA899-1B67-99ED-C6F4-5590F928D2EA}" dt="2025-06-21T12:02:07.709" v="2" actId="1076"/>
          <ac:picMkLst>
            <pc:docMk/>
            <pc:sldMk cId="2871091242" sldId="278"/>
            <ac:picMk id="6" creationId="{D07E0CF2-33EB-9481-53FA-6EA6F5D69984}"/>
          </ac:picMkLst>
        </pc:picChg>
      </pc:sldChg>
      <pc:sldChg chg="modSp">
        <pc:chgData name="Guest User" userId="" providerId="Windows Live" clId="Web-{70CDA899-1B67-99ED-C6F4-5590F928D2EA}" dt="2025-06-21T12:14:27.345" v="32" actId="20577"/>
        <pc:sldMkLst>
          <pc:docMk/>
          <pc:sldMk cId="1197350369" sldId="284"/>
        </pc:sldMkLst>
        <pc:spChg chg="mod">
          <ac:chgData name="Guest User" userId="" providerId="Windows Live" clId="Web-{70CDA899-1B67-99ED-C6F4-5590F928D2EA}" dt="2025-06-21T12:14:27.345" v="32" actId="20577"/>
          <ac:spMkLst>
            <pc:docMk/>
            <pc:sldMk cId="1197350369" sldId="284"/>
            <ac:spMk id="2" creationId="{99CF0E55-F256-AAAF-62C1-20341625A717}"/>
          </ac:spMkLst>
        </pc:spChg>
      </pc:sldChg>
    </pc:docChg>
  </pc:docChgLst>
  <pc:docChgLst>
    <pc:chgData name="kalyani mantramurthi" userId="40c66b6436a52f3b" providerId="LiveId" clId="{075D481B-A2B2-4012-B7A2-B86A96F56C9D}"/>
    <pc:docChg chg="custSel modSld">
      <pc:chgData name="kalyani mantramurthi" userId="40c66b6436a52f3b" providerId="LiveId" clId="{075D481B-A2B2-4012-B7A2-B86A96F56C9D}" dt="2025-06-21T12:18:03.375" v="116" actId="1076"/>
      <pc:docMkLst>
        <pc:docMk/>
      </pc:docMkLst>
      <pc:sldChg chg="modSp mod">
        <pc:chgData name="kalyani mantramurthi" userId="40c66b6436a52f3b" providerId="LiveId" clId="{075D481B-A2B2-4012-B7A2-B86A96F56C9D}" dt="2025-06-21T12:15:13.360" v="114" actId="20577"/>
        <pc:sldMkLst>
          <pc:docMk/>
          <pc:sldMk cId="3770034357" sldId="257"/>
        </pc:sldMkLst>
        <pc:spChg chg="mod">
          <ac:chgData name="kalyani mantramurthi" userId="40c66b6436a52f3b" providerId="LiveId" clId="{075D481B-A2B2-4012-B7A2-B86A96F56C9D}" dt="2025-06-21T12:15:13.360" v="114" actId="20577"/>
          <ac:spMkLst>
            <pc:docMk/>
            <pc:sldMk cId="3770034357" sldId="257"/>
            <ac:spMk id="7" creationId="{68E524A5-3BA1-006D-84ED-6DCFA52A66E5}"/>
          </ac:spMkLst>
        </pc:spChg>
      </pc:sldChg>
      <pc:sldChg chg="addSp delSp modSp mod">
        <pc:chgData name="kalyani mantramurthi" userId="40c66b6436a52f3b" providerId="LiveId" clId="{075D481B-A2B2-4012-B7A2-B86A96F56C9D}" dt="2025-06-21T11:23:32.477" v="34" actId="14100"/>
        <pc:sldMkLst>
          <pc:docMk/>
          <pc:sldMk cId="3301712950" sldId="277"/>
        </pc:sldMkLst>
        <pc:spChg chg="add del mod">
          <ac:chgData name="kalyani mantramurthi" userId="40c66b6436a52f3b" providerId="LiveId" clId="{075D481B-A2B2-4012-B7A2-B86A96F56C9D}" dt="2025-06-21T11:16:20.638" v="23" actId="931"/>
          <ac:spMkLst>
            <pc:docMk/>
            <pc:sldMk cId="3301712950" sldId="277"/>
            <ac:spMk id="4" creationId="{3E78B043-54B2-511F-8DA5-F115ED1D0137}"/>
          </ac:spMkLst>
        </pc:spChg>
        <pc:spChg chg="add del mod">
          <ac:chgData name="kalyani mantramurthi" userId="40c66b6436a52f3b" providerId="LiveId" clId="{075D481B-A2B2-4012-B7A2-B86A96F56C9D}" dt="2025-06-21T11:19:59.770" v="29" actId="931"/>
          <ac:spMkLst>
            <pc:docMk/>
            <pc:sldMk cId="3301712950" sldId="277"/>
            <ac:spMk id="9" creationId="{FAEB36E1-78EC-A3C4-1B7B-140F0EF9934C}"/>
          </ac:spMkLst>
        </pc:spChg>
        <pc:picChg chg="add del mod">
          <ac:chgData name="kalyani mantramurthi" userId="40c66b6436a52f3b" providerId="LiveId" clId="{075D481B-A2B2-4012-B7A2-B86A96F56C9D}" dt="2025-06-21T11:19:51.841" v="28" actId="478"/>
          <ac:picMkLst>
            <pc:docMk/>
            <pc:sldMk cId="3301712950" sldId="277"/>
            <ac:picMk id="6" creationId="{96415AE0-4236-CAE9-BC05-E1902FB086D6}"/>
          </ac:picMkLst>
        </pc:picChg>
        <pc:picChg chg="del">
          <ac:chgData name="kalyani mantramurthi" userId="40c66b6436a52f3b" providerId="LiveId" clId="{075D481B-A2B2-4012-B7A2-B86A96F56C9D}" dt="2025-06-21T11:16:08.768" v="22" actId="478"/>
          <ac:picMkLst>
            <pc:docMk/>
            <pc:sldMk cId="3301712950" sldId="277"/>
            <ac:picMk id="7" creationId="{951CF7C7-A763-2CF6-76CD-0A6C874E8B36}"/>
          </ac:picMkLst>
        </pc:picChg>
        <pc:picChg chg="add mod">
          <ac:chgData name="kalyani mantramurthi" userId="40c66b6436a52f3b" providerId="LiveId" clId="{075D481B-A2B2-4012-B7A2-B86A96F56C9D}" dt="2025-06-21T11:23:32.477" v="34" actId="14100"/>
          <ac:picMkLst>
            <pc:docMk/>
            <pc:sldMk cId="3301712950" sldId="277"/>
            <ac:picMk id="11" creationId="{894E444F-EB37-F3EF-2EE8-96AB4884148E}"/>
          </ac:picMkLst>
        </pc:picChg>
      </pc:sldChg>
      <pc:sldChg chg="addSp delSp modSp mod">
        <pc:chgData name="kalyani mantramurthi" userId="40c66b6436a52f3b" providerId="LiveId" clId="{075D481B-A2B2-4012-B7A2-B86A96F56C9D}" dt="2025-06-21T12:12:52.385" v="70" actId="14100"/>
        <pc:sldMkLst>
          <pc:docMk/>
          <pc:sldMk cId="2871091242" sldId="278"/>
        </pc:sldMkLst>
        <pc:spChg chg="add del mod">
          <ac:chgData name="kalyani mantramurthi" userId="40c66b6436a52f3b" providerId="LiveId" clId="{075D481B-A2B2-4012-B7A2-B86A96F56C9D}" dt="2025-06-21T12:12:39.733" v="67" actId="931"/>
          <ac:spMkLst>
            <pc:docMk/>
            <pc:sldMk cId="2871091242" sldId="278"/>
            <ac:spMk id="3" creationId="{38EF7608-4FC0-77C1-0FB1-CB8E34EF31D9}"/>
          </ac:spMkLst>
        </pc:spChg>
        <pc:spChg chg="mod">
          <ac:chgData name="kalyani mantramurthi" userId="40c66b6436a52f3b" providerId="LiveId" clId="{075D481B-A2B2-4012-B7A2-B86A96F56C9D}" dt="2025-06-21T11:43:12.244" v="61" actId="20577"/>
          <ac:spMkLst>
            <pc:docMk/>
            <pc:sldMk cId="2871091242" sldId="278"/>
            <ac:spMk id="4" creationId="{90906F24-9106-EF80-10BC-C660F2736507}"/>
          </ac:spMkLst>
        </pc:spChg>
        <pc:picChg chg="del">
          <ac:chgData name="kalyani mantramurthi" userId="40c66b6436a52f3b" providerId="LiveId" clId="{075D481B-A2B2-4012-B7A2-B86A96F56C9D}" dt="2025-06-21T12:12:31.842" v="66" actId="478"/>
          <ac:picMkLst>
            <pc:docMk/>
            <pc:sldMk cId="2871091242" sldId="278"/>
            <ac:picMk id="6" creationId="{D07E0CF2-33EB-9481-53FA-6EA6F5D69984}"/>
          </ac:picMkLst>
        </pc:picChg>
        <pc:picChg chg="add mod">
          <ac:chgData name="kalyani mantramurthi" userId="40c66b6436a52f3b" providerId="LiveId" clId="{075D481B-A2B2-4012-B7A2-B86A96F56C9D}" dt="2025-06-21T12:12:52.385" v="70" actId="14100"/>
          <ac:picMkLst>
            <pc:docMk/>
            <pc:sldMk cId="2871091242" sldId="278"/>
            <ac:picMk id="7" creationId="{F31CE627-5936-41B5-C240-A2A2CA350406}"/>
          </ac:picMkLst>
        </pc:picChg>
      </pc:sldChg>
      <pc:sldChg chg="modSp mod">
        <pc:chgData name="kalyani mantramurthi" userId="40c66b6436a52f3b" providerId="LiveId" clId="{075D481B-A2B2-4012-B7A2-B86A96F56C9D}" dt="2025-06-21T12:13:20.190" v="76" actId="20577"/>
        <pc:sldMkLst>
          <pc:docMk/>
          <pc:sldMk cId="2270420162" sldId="279"/>
        </pc:sldMkLst>
        <pc:spChg chg="mod">
          <ac:chgData name="kalyani mantramurthi" userId="40c66b6436a52f3b" providerId="LiveId" clId="{075D481B-A2B2-4012-B7A2-B86A96F56C9D}" dt="2025-06-21T12:13:20.190" v="76" actId="20577"/>
          <ac:spMkLst>
            <pc:docMk/>
            <pc:sldMk cId="2270420162" sldId="279"/>
            <ac:spMk id="4" creationId="{13620FAC-AE36-6030-93BD-5071B60742B2}"/>
          </ac:spMkLst>
        </pc:spChg>
      </pc:sldChg>
      <pc:sldChg chg="addSp delSp modSp mod">
        <pc:chgData name="kalyani mantramurthi" userId="40c66b6436a52f3b" providerId="LiveId" clId="{075D481B-A2B2-4012-B7A2-B86A96F56C9D}" dt="2025-06-21T12:18:03.375" v="116" actId="1076"/>
        <pc:sldMkLst>
          <pc:docMk/>
          <pc:sldMk cId="1874368983" sldId="280"/>
        </pc:sldMkLst>
        <pc:spChg chg="add del mod">
          <ac:chgData name="kalyani mantramurthi" userId="40c66b6436a52f3b" providerId="LiveId" clId="{075D481B-A2B2-4012-B7A2-B86A96F56C9D}" dt="2025-06-21T12:02:40.477" v="63" actId="931"/>
          <ac:spMkLst>
            <pc:docMk/>
            <pc:sldMk cId="1874368983" sldId="280"/>
            <ac:spMk id="3" creationId="{76374E57-8FDF-8ED2-B6B9-F9FC4976AF09}"/>
          </ac:spMkLst>
        </pc:spChg>
        <pc:spChg chg="mod">
          <ac:chgData name="kalyani mantramurthi" userId="40c66b6436a52f3b" providerId="LiveId" clId="{075D481B-A2B2-4012-B7A2-B86A96F56C9D}" dt="2025-06-21T12:18:03.375" v="116" actId="1076"/>
          <ac:spMkLst>
            <pc:docMk/>
            <pc:sldMk cId="1874368983" sldId="280"/>
            <ac:spMk id="4" creationId="{56B89988-85F2-CD77-12B0-FC29C156DB17}"/>
          </ac:spMkLst>
        </pc:spChg>
        <pc:picChg chg="del">
          <ac:chgData name="kalyani mantramurthi" userId="40c66b6436a52f3b" providerId="LiveId" clId="{075D481B-A2B2-4012-B7A2-B86A96F56C9D}" dt="2025-06-21T12:02:33.520" v="62" actId="478"/>
          <ac:picMkLst>
            <pc:docMk/>
            <pc:sldMk cId="1874368983" sldId="280"/>
            <ac:picMk id="6" creationId="{FC4E9006-235C-3D2D-D895-346220CC4E85}"/>
          </ac:picMkLst>
        </pc:picChg>
        <pc:picChg chg="add mod">
          <ac:chgData name="kalyani mantramurthi" userId="40c66b6436a52f3b" providerId="LiveId" clId="{075D481B-A2B2-4012-B7A2-B86A96F56C9D}" dt="2025-06-21T12:02:51.919" v="65" actId="14100"/>
          <ac:picMkLst>
            <pc:docMk/>
            <pc:sldMk cId="1874368983" sldId="280"/>
            <ac:picMk id="7" creationId="{AE841A80-E024-708D-F20F-7DA3C5354C70}"/>
          </ac:picMkLst>
        </pc:picChg>
      </pc:sldChg>
      <pc:sldChg chg="modSp mod">
        <pc:chgData name="kalyani mantramurthi" userId="40c66b6436a52f3b" providerId="LiveId" clId="{075D481B-A2B2-4012-B7A2-B86A96F56C9D}" dt="2025-06-21T12:14:36.078" v="109" actId="14100"/>
        <pc:sldMkLst>
          <pc:docMk/>
          <pc:sldMk cId="774424385" sldId="281"/>
        </pc:sldMkLst>
        <pc:spChg chg="mod">
          <ac:chgData name="kalyani mantramurthi" userId="40c66b6436a52f3b" providerId="LiveId" clId="{075D481B-A2B2-4012-B7A2-B86A96F56C9D}" dt="2025-06-21T12:14:36.078" v="109" actId="14100"/>
          <ac:spMkLst>
            <pc:docMk/>
            <pc:sldMk cId="774424385" sldId="281"/>
            <ac:spMk id="4" creationId="{1830B78A-D40F-2608-502B-D405CE6C7B60}"/>
          </ac:spMkLst>
        </pc:spChg>
      </pc:sldChg>
      <pc:sldChg chg="modSp mod">
        <pc:chgData name="kalyani mantramurthi" userId="40c66b6436a52f3b" providerId="LiveId" clId="{075D481B-A2B2-4012-B7A2-B86A96F56C9D}" dt="2025-06-21T12:13:50.976" v="95" actId="20577"/>
        <pc:sldMkLst>
          <pc:docMk/>
          <pc:sldMk cId="892100935" sldId="283"/>
        </pc:sldMkLst>
        <pc:spChg chg="mod">
          <ac:chgData name="kalyani mantramurthi" userId="40c66b6436a52f3b" providerId="LiveId" clId="{075D481B-A2B2-4012-B7A2-B86A96F56C9D}" dt="2025-06-21T12:13:50.976" v="95" actId="20577"/>
          <ac:spMkLst>
            <pc:docMk/>
            <pc:sldMk cId="892100935" sldId="283"/>
            <ac:spMk id="2" creationId="{E1C7AE0C-FDC9-8A49-4657-9BA459E3C3FF}"/>
          </ac:spMkLst>
        </pc:spChg>
      </pc:sldChg>
      <pc:sldChg chg="modSp mod">
        <pc:chgData name="kalyani mantramurthi" userId="40c66b6436a52f3b" providerId="LiveId" clId="{075D481B-A2B2-4012-B7A2-B86A96F56C9D}" dt="2025-06-21T12:14:06.595" v="107" actId="20577"/>
        <pc:sldMkLst>
          <pc:docMk/>
          <pc:sldMk cId="1197350369" sldId="284"/>
        </pc:sldMkLst>
        <pc:spChg chg="mod">
          <ac:chgData name="kalyani mantramurthi" userId="40c66b6436a52f3b" providerId="LiveId" clId="{075D481B-A2B2-4012-B7A2-B86A96F56C9D}" dt="2025-06-21T12:14:06.595" v="107" actId="20577"/>
          <ac:spMkLst>
            <pc:docMk/>
            <pc:sldMk cId="1197350369" sldId="284"/>
            <ac:spMk id="2" creationId="{99CF0E55-F256-AAAF-62C1-20341625A717}"/>
          </ac:spMkLst>
        </pc:spChg>
      </pc:sldChg>
      <pc:sldChg chg="addSp delSp modSp mod">
        <pc:chgData name="kalyani mantramurthi" userId="40c66b6436a52f3b" providerId="LiveId" clId="{075D481B-A2B2-4012-B7A2-B86A96F56C9D}" dt="2025-06-21T11:42:12.789" v="55" actId="1076"/>
        <pc:sldMkLst>
          <pc:docMk/>
          <pc:sldMk cId="3569256112" sldId="315"/>
        </pc:sldMkLst>
        <pc:spChg chg="add del mod">
          <ac:chgData name="kalyani mantramurthi" userId="40c66b6436a52f3b" providerId="LiveId" clId="{075D481B-A2B2-4012-B7A2-B86A96F56C9D}" dt="2025-06-21T11:05:48.761" v="12" actId="478"/>
          <ac:spMkLst>
            <pc:docMk/>
            <pc:sldMk cId="3569256112" sldId="315"/>
            <ac:spMk id="5" creationId="{E31FC1AD-0CB9-61C4-CB96-8704D601032B}"/>
          </ac:spMkLst>
        </pc:spChg>
        <pc:spChg chg="del">
          <ac:chgData name="kalyani mantramurthi" userId="40c66b6436a52f3b" providerId="LiveId" clId="{075D481B-A2B2-4012-B7A2-B86A96F56C9D}" dt="2025-06-21T11:06:31.048" v="17" actId="478"/>
          <ac:spMkLst>
            <pc:docMk/>
            <pc:sldMk cId="3569256112" sldId="315"/>
            <ac:spMk id="7" creationId="{5BD20AD7-9ECF-2611-7CAD-C99A5C7CA51F}"/>
          </ac:spMkLst>
        </pc:spChg>
        <pc:spChg chg="add del mod">
          <ac:chgData name="kalyani mantramurthi" userId="40c66b6436a52f3b" providerId="LiveId" clId="{075D481B-A2B2-4012-B7A2-B86A96F56C9D}" dt="2025-06-21T11:06:43.742" v="20" actId="478"/>
          <ac:spMkLst>
            <pc:docMk/>
            <pc:sldMk cId="3569256112" sldId="315"/>
            <ac:spMk id="11" creationId="{04483F52-E402-8BE4-E5EE-DF4ECFE2FB34}"/>
          </ac:spMkLst>
        </pc:spChg>
        <pc:spChg chg="add mod">
          <ac:chgData name="kalyani mantramurthi" userId="40c66b6436a52f3b" providerId="LiveId" clId="{075D481B-A2B2-4012-B7A2-B86A96F56C9D}" dt="2025-06-21T11:42:12.789" v="55" actId="1076"/>
          <ac:spMkLst>
            <pc:docMk/>
            <pc:sldMk cId="3569256112" sldId="315"/>
            <ac:spMk id="12" creationId="{8E3BA135-BD49-7B14-E1E6-2F4EBC918949}"/>
          </ac:spMkLst>
        </pc:spChg>
        <pc:picChg chg="add del mod">
          <ac:chgData name="kalyani mantramurthi" userId="40c66b6436a52f3b" providerId="LiveId" clId="{075D481B-A2B2-4012-B7A2-B86A96F56C9D}" dt="2025-06-21T11:05:46.385" v="11" actId="478"/>
          <ac:picMkLst>
            <pc:docMk/>
            <pc:sldMk cId="3569256112" sldId="315"/>
            <ac:picMk id="3" creationId="{938DD6EB-2959-F0CB-AFCF-756021DBF06B}"/>
          </ac:picMkLst>
        </pc:picChg>
        <pc:picChg chg="del mod">
          <ac:chgData name="kalyani mantramurthi" userId="40c66b6436a52f3b" providerId="LiveId" clId="{075D481B-A2B2-4012-B7A2-B86A96F56C9D}" dt="2025-06-21T11:05:40.490" v="10" actId="478"/>
          <ac:picMkLst>
            <pc:docMk/>
            <pc:sldMk cId="3569256112" sldId="315"/>
            <ac:picMk id="6" creationId="{56682988-6A98-B6E6-8810-33ACF2BF12BA}"/>
          </ac:picMkLst>
        </pc:picChg>
        <pc:picChg chg="add mod">
          <ac:chgData name="kalyani mantramurthi" userId="40c66b6436a52f3b" providerId="LiveId" clId="{075D481B-A2B2-4012-B7A2-B86A96F56C9D}" dt="2025-06-21T11:06:36.460" v="18" actId="1076"/>
          <ac:picMkLst>
            <pc:docMk/>
            <pc:sldMk cId="3569256112" sldId="315"/>
            <ac:picMk id="9" creationId="{43F39B85-4A4E-61BA-AF96-5E99FB75CA62}"/>
          </ac:picMkLst>
        </pc:picChg>
      </pc:sldChg>
      <pc:sldChg chg="modSp mod">
        <pc:chgData name="kalyani mantramurthi" userId="40c66b6436a52f3b" providerId="LiveId" clId="{075D481B-A2B2-4012-B7A2-B86A96F56C9D}" dt="2025-06-21T10:58:03.929" v="2" actId="1076"/>
        <pc:sldMkLst>
          <pc:docMk/>
          <pc:sldMk cId="664822649" sldId="318"/>
        </pc:sldMkLst>
        <pc:graphicFrameChg chg="mod">
          <ac:chgData name="kalyani mantramurthi" userId="40c66b6436a52f3b" providerId="LiveId" clId="{075D481B-A2B2-4012-B7A2-B86A96F56C9D}" dt="2025-06-21T10:58:03.929" v="2" actId="1076"/>
          <ac:graphicFrameMkLst>
            <pc:docMk/>
            <pc:sldMk cId="664822649" sldId="318"/>
            <ac:graphicFrameMk id="4" creationId="{0863AD09-E62E-FBC1-88A4-8CD856E31B23}"/>
          </ac:graphicFrameMkLst>
        </pc:graphicFrameChg>
      </pc:sldChg>
      <pc:sldChg chg="modSp mod">
        <pc:chgData name="kalyani mantramurthi" userId="40c66b6436a52f3b" providerId="LiveId" clId="{075D481B-A2B2-4012-B7A2-B86A96F56C9D}" dt="2025-06-21T12:13:58.858" v="101" actId="20577"/>
        <pc:sldMkLst>
          <pc:docMk/>
          <pc:sldMk cId="3481557275" sldId="324"/>
        </pc:sldMkLst>
        <pc:spChg chg="mod">
          <ac:chgData name="kalyani mantramurthi" userId="40c66b6436a52f3b" providerId="LiveId" clId="{075D481B-A2B2-4012-B7A2-B86A96F56C9D}" dt="2025-06-21T12:13:58.858" v="101" actId="20577"/>
          <ac:spMkLst>
            <pc:docMk/>
            <pc:sldMk cId="3481557275" sldId="324"/>
            <ac:spMk id="2" creationId="{7A50E344-66F9-E9D8-D964-936A501036C3}"/>
          </ac:spMkLst>
        </pc:spChg>
        <pc:picChg chg="mod">
          <ac:chgData name="kalyani mantramurthi" userId="40c66b6436a52f3b" providerId="LiveId" clId="{075D481B-A2B2-4012-B7A2-B86A96F56C9D}" dt="2025-06-21T10:50:52.062" v="1" actId="14100"/>
          <ac:picMkLst>
            <pc:docMk/>
            <pc:sldMk cId="3481557275" sldId="324"/>
            <ac:picMk id="3" creationId="{59EA6CD1-4FFC-28E5-4570-55DDBA7C2E5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4993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7676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290825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18211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019995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9023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2747962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1276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72720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6191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48494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3896453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85447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62334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60147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455536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83043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6/28/2025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26569613"/>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 id="2147484656" r:id="rId15"/>
    <p:sldLayoutId id="2147484657" r:id="rId16"/>
    <p:sldLayoutId id="2147484658"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127.0.0.1:5000/"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hyperlink" Target="https://www.geeksforgeeks.org/flask-tutorial/" TargetMode="External"/><Relationship Id="rId3" Type="http://schemas.openxmlformats.org/officeDocument/2006/relationships/hyperlink" Target="http://www.w3schools.com/html/html_intro.asp" TargetMode="External"/><Relationship Id="rId7" Type="http://schemas.openxmlformats.org/officeDocument/2006/relationships/hyperlink" Target="https://www.geeksforgeeks.org/what-is-steganography/" TargetMode="External"/><Relationship Id="rId2" Type="http://schemas.openxmlformats.org/officeDocument/2006/relationships/hyperlink" Target="https://www.irjet.net/archives/V7/i5/IRJET-V7I5304.pdf" TargetMode="External"/><Relationship Id="rId1" Type="http://schemas.openxmlformats.org/officeDocument/2006/relationships/slideLayout" Target="../slideLayouts/slideLayout4.xml"/><Relationship Id="rId6" Type="http://schemas.openxmlformats.org/officeDocument/2006/relationships/hyperlink" Target="https://chatgpt.com/" TargetMode="External"/><Relationship Id="rId11" Type="http://schemas.openxmlformats.org/officeDocument/2006/relationships/hyperlink" Target="https://www.tutorialspoint.com/python_pillow/index.htm" TargetMode="External"/><Relationship Id="rId5" Type="http://schemas.openxmlformats.org/officeDocument/2006/relationships/hyperlink" Target="http://www.w3schools.com/js/js_datatypes.asp" TargetMode="External"/><Relationship Id="rId10" Type="http://schemas.openxmlformats.org/officeDocument/2006/relationships/hyperlink" Target="https://www.geeksforgeeks.org/connect-mysql-database-using-mysql-connector-python/" TargetMode="External"/><Relationship Id="rId4" Type="http://schemas.openxmlformats.org/officeDocument/2006/relationships/hyperlink" Target="http://www.udemy.com/css/cssbackground.asp" TargetMode="External"/><Relationship Id="rId9" Type="http://schemas.openxmlformats.org/officeDocument/2006/relationships/hyperlink" Target="https://www.geeksforgeeks.org/opencv-python-tutoria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EE7312D-A24C-FB90-8043-47FFC72425AE}"/>
              </a:ext>
            </a:extLst>
          </p:cNvPr>
          <p:cNvPicPr>
            <a:picLocks noChangeAspect="1"/>
          </p:cNvPicPr>
          <p:nvPr/>
        </p:nvPicPr>
        <p:blipFill>
          <a:blip r:embed="rId2"/>
          <a:stretch>
            <a:fillRect/>
          </a:stretch>
        </p:blipFill>
        <p:spPr>
          <a:xfrm>
            <a:off x="192910" y="421699"/>
            <a:ext cx="1908844" cy="1574620"/>
          </a:xfrm>
          <a:prstGeom prst="rect">
            <a:avLst/>
          </a:prstGeom>
        </p:spPr>
      </p:pic>
      <p:sp>
        <p:nvSpPr>
          <p:cNvPr id="2" name="Title 1">
            <a:extLst>
              <a:ext uri="{FF2B5EF4-FFF2-40B4-BE49-F238E27FC236}">
                <a16:creationId xmlns:a16="http://schemas.microsoft.com/office/drawing/2014/main" id="{C51905E3-9EA2-D022-2DC2-C3770AAB76D4}"/>
              </a:ext>
            </a:extLst>
          </p:cNvPr>
          <p:cNvSpPr>
            <a:spLocks noGrp="1"/>
          </p:cNvSpPr>
          <p:nvPr>
            <p:ph type="ctrTitle"/>
          </p:nvPr>
        </p:nvSpPr>
        <p:spPr>
          <a:xfrm>
            <a:off x="717629" y="2022223"/>
            <a:ext cx="10949651" cy="1402650"/>
          </a:xfrm>
        </p:spPr>
        <p:txBody>
          <a:bodyPr>
            <a:noAutofit/>
          </a:bodyPr>
          <a:lstStyle/>
          <a:p>
            <a:pPr algn="ctr"/>
            <a:br>
              <a:rPr lang="en-US" sz="4400">
                <a:latin typeface="Times New Roman" panose="02020603050405020304" pitchFamily="18" charset="0"/>
                <a:cs typeface="Times New Roman" panose="02020603050405020304" pitchFamily="18" charset="0"/>
              </a:rPr>
            </a:br>
            <a:r>
              <a:rPr lang="en-US" sz="4000" b="1">
                <a:solidFill>
                  <a:schemeClr val="accent1">
                    <a:lumMod val="50000"/>
                  </a:schemeClr>
                </a:solidFill>
                <a:latin typeface="Times New Roman" panose="02020603050405020304" pitchFamily="18" charset="0"/>
                <a:ea typeface="Unbounded Bold"/>
                <a:cs typeface="Times New Roman" panose="02020603050405020304" pitchFamily="18" charset="0"/>
              </a:rPr>
              <a:t>Data Hiding Using Steganography</a:t>
            </a:r>
            <a:br>
              <a:rPr lang="en-US" sz="4000" b="1">
                <a:solidFill>
                  <a:schemeClr val="accent1">
                    <a:lumMod val="50000"/>
                  </a:schemeClr>
                </a:solidFill>
                <a:latin typeface="Times New Roman" panose="02020603050405020304" pitchFamily="18" charset="0"/>
                <a:ea typeface="Unbounded Bold" pitchFamily="34" charset="-122"/>
                <a:cs typeface="Times New Roman" panose="02020603050405020304" pitchFamily="18" charset="0"/>
              </a:rPr>
            </a:br>
            <a:r>
              <a:rPr lang="en-US" sz="1400" b="1">
                <a:latin typeface="Times New Roman" panose="02020603050405020304" pitchFamily="18" charset="0"/>
                <a:cs typeface="Times New Roman" panose="02020603050405020304" pitchFamily="18" charset="0"/>
              </a:rPr>
              <a:t>Industrial oriented mini project </a:t>
            </a:r>
            <a:br>
              <a:rPr lang="en-US" sz="1400" b="1">
                <a:latin typeface="Times New Roman" panose="02020603050405020304" pitchFamily="18" charset="0"/>
                <a:cs typeface="Times New Roman" panose="02020603050405020304" pitchFamily="18" charset="0"/>
              </a:rPr>
            </a:br>
            <a:endParaRPr lang="en-IN" sz="40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C474600-4F65-4E84-9FBE-1ECA0862986B}"/>
              </a:ext>
            </a:extLst>
          </p:cNvPr>
          <p:cNvSpPr>
            <a:spLocks noGrp="1"/>
          </p:cNvSpPr>
          <p:nvPr>
            <p:ph type="subTitle" idx="1"/>
          </p:nvPr>
        </p:nvSpPr>
        <p:spPr>
          <a:xfrm>
            <a:off x="1946448" y="421699"/>
            <a:ext cx="9357180" cy="1574620"/>
          </a:xfrm>
        </p:spPr>
        <p:txBody>
          <a:bodyPr>
            <a:normAutofit fontScale="62500" lnSpcReduction="20000"/>
          </a:bodyPr>
          <a:lstStyle/>
          <a:p>
            <a:pPr algn="ctr"/>
            <a:r>
              <a:rPr lang="en-US" sz="6600" b="1">
                <a:solidFill>
                  <a:schemeClr val="accent1">
                    <a:lumMod val="50000"/>
                  </a:schemeClr>
                </a:solidFill>
                <a:latin typeface="Times New Roman"/>
                <a:cs typeface="Times New Roman"/>
              </a:rPr>
              <a:t>Sri Venkateshwara Engineering College</a:t>
            </a:r>
            <a:endParaRPr lang="en-US" sz="6600">
              <a:solidFill>
                <a:schemeClr val="accent1">
                  <a:lumMod val="50000"/>
                </a:schemeClr>
              </a:solidFill>
              <a:latin typeface="Times New Roman"/>
              <a:cs typeface="Times New Roman"/>
            </a:endParaRPr>
          </a:p>
          <a:p>
            <a:pPr algn="ctr"/>
            <a:r>
              <a:rPr lang="en-US" sz="3200" b="1">
                <a:solidFill>
                  <a:schemeClr val="accent2">
                    <a:lumMod val="75000"/>
                  </a:schemeClr>
                </a:solidFill>
                <a:latin typeface="Times New Roman"/>
                <a:cs typeface="Times New Roman"/>
              </a:rPr>
              <a:t>Sponsored by the Exhibition Society, Hyderabad</a:t>
            </a:r>
          </a:p>
          <a:p>
            <a:pPr algn="ctr"/>
            <a:r>
              <a:rPr lang="en-US" sz="1600">
                <a:solidFill>
                  <a:schemeClr val="accent2">
                    <a:lumMod val="75000"/>
                  </a:schemeClr>
                </a:solidFill>
                <a:latin typeface="Times New Roman"/>
                <a:cs typeface="Times New Roman"/>
              </a:rPr>
              <a:t>Iso:9001-2015 Certified, approved by AICTE, affiliated to JNTUH</a:t>
            </a:r>
          </a:p>
          <a:p>
            <a:pPr algn="ctr"/>
            <a:r>
              <a:rPr lang="en-US" sz="2400">
                <a:solidFill>
                  <a:schemeClr val="accent2">
                    <a:lumMod val="75000"/>
                  </a:schemeClr>
                </a:solidFill>
                <a:latin typeface="Times New Roman" panose="02020603050405020304" pitchFamily="18" charset="0"/>
                <a:cs typeface="Times New Roman" panose="02020603050405020304" pitchFamily="18" charset="0"/>
              </a:rPr>
              <a:t>Department of Computer Science and Engineering</a:t>
            </a:r>
            <a:endParaRPr lang="en-IN" sz="240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BFFF52-70F2-B8AE-8A41-A1632408568A}"/>
              </a:ext>
            </a:extLst>
          </p:cNvPr>
          <p:cNvSpPr txBox="1"/>
          <p:nvPr/>
        </p:nvSpPr>
        <p:spPr>
          <a:xfrm>
            <a:off x="7878033" y="5251886"/>
            <a:ext cx="3975768" cy="707886"/>
          </a:xfrm>
          <a:prstGeom prst="rect">
            <a:avLst/>
          </a:prstGeom>
          <a:noFill/>
        </p:spPr>
        <p:txBody>
          <a:bodyPr wrap="square" lIns="91440" tIns="45720" rIns="91440" bIns="45720" rtlCol="0" anchor="t">
            <a:spAutoFit/>
          </a:bodyPr>
          <a:lstStyle/>
          <a:p>
            <a:r>
              <a:rPr lang="en-US" sz="2000" b="1">
                <a:solidFill>
                  <a:schemeClr val="accent2">
                    <a:lumMod val="75000"/>
                  </a:schemeClr>
                </a:solidFill>
                <a:latin typeface="Times New Roman"/>
                <a:cs typeface="Times New Roman"/>
              </a:rPr>
              <a:t>Head of the department</a:t>
            </a:r>
            <a:endParaRPr lang="en-IN" sz="2000" b="1">
              <a:solidFill>
                <a:schemeClr val="accent2">
                  <a:lumMod val="75000"/>
                </a:schemeClr>
              </a:solidFill>
              <a:latin typeface="Times New Roman"/>
              <a:cs typeface="Times New Roman"/>
            </a:endParaRPr>
          </a:p>
          <a:p>
            <a:r>
              <a:rPr lang="en-IN" sz="2000">
                <a:solidFill>
                  <a:schemeClr val="accent2">
                    <a:lumMod val="50000"/>
                  </a:schemeClr>
                </a:solidFill>
                <a:latin typeface="Times New Roman"/>
                <a:cs typeface="Times New Roman"/>
              </a:rPr>
              <a:t>Mr. P. </a:t>
            </a:r>
            <a:r>
              <a:rPr lang="en-IN" sz="2000" err="1">
                <a:solidFill>
                  <a:schemeClr val="accent2">
                    <a:lumMod val="50000"/>
                  </a:schemeClr>
                </a:solidFill>
                <a:latin typeface="Times New Roman"/>
                <a:cs typeface="Times New Roman"/>
              </a:rPr>
              <a:t>Rathaiah</a:t>
            </a:r>
            <a:r>
              <a:rPr lang="en-IN" sz="2000">
                <a:solidFill>
                  <a:schemeClr val="accent2">
                    <a:lumMod val="50000"/>
                  </a:schemeClr>
                </a:solidFill>
                <a:latin typeface="Times New Roman"/>
                <a:cs typeface="Times New Roman"/>
              </a:rPr>
              <a:t> </a:t>
            </a:r>
            <a:r>
              <a:rPr lang="en-IN" sz="1200">
                <a:solidFill>
                  <a:schemeClr val="accent2">
                    <a:lumMod val="50000"/>
                  </a:schemeClr>
                </a:solidFill>
                <a:latin typeface="Times New Roman"/>
                <a:cs typeface="Times New Roman"/>
              </a:rPr>
              <a:t>Sr. </a:t>
            </a:r>
            <a:r>
              <a:rPr lang="en-IN" sz="1200" err="1">
                <a:solidFill>
                  <a:schemeClr val="accent2">
                    <a:lumMod val="50000"/>
                  </a:schemeClr>
                </a:solidFill>
                <a:latin typeface="Times New Roman"/>
                <a:cs typeface="Times New Roman"/>
              </a:rPr>
              <a:t>Asst.Prof</a:t>
            </a:r>
            <a:r>
              <a:rPr lang="en-IN" sz="1200">
                <a:solidFill>
                  <a:schemeClr val="accent2">
                    <a:lumMod val="50000"/>
                  </a:schemeClr>
                </a:solidFill>
                <a:latin typeface="Times New Roman"/>
                <a:cs typeface="Times New Roman"/>
              </a:rPr>
              <a:t>.,</a:t>
            </a:r>
            <a:r>
              <a:rPr lang="en-IN" sz="2000">
                <a:solidFill>
                  <a:schemeClr val="accent2">
                    <a:lumMod val="50000"/>
                  </a:schemeClr>
                </a:solidFill>
                <a:latin typeface="Times New Roman"/>
                <a:cs typeface="Times New Roman"/>
              </a:rPr>
              <a:t> </a:t>
            </a:r>
            <a:r>
              <a:rPr lang="en-IN" sz="1100" err="1">
                <a:solidFill>
                  <a:schemeClr val="accent2">
                    <a:lumMod val="50000"/>
                  </a:schemeClr>
                </a:solidFill>
                <a:latin typeface="Times New Roman"/>
                <a:cs typeface="Times New Roman"/>
              </a:rPr>
              <a:t>B.Tech</a:t>
            </a:r>
            <a:r>
              <a:rPr lang="en-IN" sz="1100">
                <a:solidFill>
                  <a:schemeClr val="accent2">
                    <a:lumMod val="50000"/>
                  </a:schemeClr>
                </a:solidFill>
                <a:latin typeface="Times New Roman"/>
                <a:cs typeface="Times New Roman"/>
              </a:rPr>
              <a:t>, </a:t>
            </a:r>
            <a:r>
              <a:rPr lang="en-IN" sz="1100" err="1">
                <a:solidFill>
                  <a:schemeClr val="accent2">
                    <a:lumMod val="50000"/>
                  </a:schemeClr>
                </a:solidFill>
                <a:latin typeface="Times New Roman"/>
                <a:cs typeface="Times New Roman"/>
              </a:rPr>
              <a:t>M.Tech</a:t>
            </a:r>
            <a:endParaRPr lang="en-US" sz="1100">
              <a:solidFill>
                <a:schemeClr val="accent2">
                  <a:lumMod val="50000"/>
                </a:schemeClr>
              </a:solidFill>
              <a:latin typeface="Times New Roman"/>
              <a:cs typeface="Times New Roman"/>
            </a:endParaRPr>
          </a:p>
        </p:txBody>
      </p:sp>
      <p:sp>
        <p:nvSpPr>
          <p:cNvPr id="7" name="TextBox 6">
            <a:extLst>
              <a:ext uri="{FF2B5EF4-FFF2-40B4-BE49-F238E27FC236}">
                <a16:creationId xmlns:a16="http://schemas.microsoft.com/office/drawing/2014/main" id="{68E524A5-3BA1-006D-84ED-6DCFA52A66E5}"/>
              </a:ext>
            </a:extLst>
          </p:cNvPr>
          <p:cNvSpPr txBox="1"/>
          <p:nvPr/>
        </p:nvSpPr>
        <p:spPr>
          <a:xfrm>
            <a:off x="1514379" y="3424337"/>
            <a:ext cx="5197033" cy="2982227"/>
          </a:xfrm>
          <a:prstGeom prst="rect">
            <a:avLst/>
          </a:prstGeom>
          <a:noFill/>
        </p:spPr>
        <p:txBody>
          <a:bodyPr wrap="square" lIns="91440" tIns="45720" rIns="91440" bIns="45720" rtlCol="0" anchor="t">
            <a:spAutoFit/>
          </a:bodyPr>
          <a:lstStyle/>
          <a:p>
            <a:pPr marL="0" indent="0">
              <a:lnSpc>
                <a:spcPts val="2750"/>
              </a:lnSpc>
              <a:buNone/>
            </a:pPr>
            <a:r>
              <a:rPr lang="en-US" sz="1800" b="1">
                <a:solidFill>
                  <a:schemeClr val="accent2">
                    <a:lumMod val="75000"/>
                  </a:schemeClr>
                </a:solidFill>
                <a:latin typeface="Times New Roman"/>
                <a:ea typeface="Unbounded Bold"/>
                <a:cs typeface="Times New Roman"/>
              </a:rPr>
              <a:t>Project Presented by Team 1</a:t>
            </a:r>
          </a:p>
          <a:p>
            <a:pPr>
              <a:lnSpc>
                <a:spcPts val="2750"/>
              </a:lnSpc>
            </a:pPr>
            <a:r>
              <a:rPr lang="en-US" sz="1200">
                <a:solidFill>
                  <a:schemeClr val="accent2">
                    <a:lumMod val="75000"/>
                  </a:schemeClr>
                </a:solidFill>
                <a:latin typeface="Times New Roman"/>
                <a:ea typeface="Open Sans"/>
                <a:cs typeface="Times New Roman"/>
              </a:rPr>
              <a:t>Meet the team behind our steganography project:</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Open Sans"/>
                <a:cs typeface="Times New Roman"/>
              </a:rPr>
              <a:t>M Kalyani                  - 22631A0519</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Open Sans"/>
                <a:cs typeface="Times New Roman"/>
              </a:rPr>
              <a:t>S Lalitha Shivapriya  -  22631A0523</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Unbounded Bold"/>
                <a:cs typeface="Times New Roman"/>
              </a:rPr>
              <a:t>Azra Shaik                 - </a:t>
            </a:r>
            <a:r>
              <a:rPr lang="en-US" sz="1600">
                <a:solidFill>
                  <a:schemeClr val="accent2">
                    <a:lumMod val="75000"/>
                  </a:schemeClr>
                </a:solidFill>
                <a:latin typeface="Times New Roman"/>
                <a:ea typeface="Open Sans"/>
                <a:cs typeface="Times New Roman"/>
              </a:rPr>
              <a:t>22631A0506</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Open Sans"/>
                <a:cs typeface="Times New Roman"/>
              </a:rPr>
              <a:t>Md Nazeema Begum - 22631A0527</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Open Sans"/>
                <a:cs typeface="Times New Roman"/>
              </a:rPr>
              <a:t>T Ujwala                    - 22631A0556</a:t>
            </a:r>
          </a:p>
          <a:p>
            <a:pPr marL="285750" indent="-285750">
              <a:lnSpc>
                <a:spcPct val="150000"/>
              </a:lnSpc>
              <a:buFont typeface="Arial" panose="020B0604020202020204" pitchFamily="34" charset="0"/>
              <a:buChar char="•"/>
            </a:pPr>
            <a:r>
              <a:rPr lang="en-US" sz="1600">
                <a:solidFill>
                  <a:schemeClr val="accent2">
                    <a:lumMod val="75000"/>
                  </a:schemeClr>
                </a:solidFill>
                <a:latin typeface="Times New Roman"/>
                <a:ea typeface="Open Sans"/>
                <a:cs typeface="Times New Roman"/>
              </a:rPr>
              <a:t>P Yagneshwar            - 22631A0562</a:t>
            </a:r>
          </a:p>
        </p:txBody>
      </p:sp>
      <p:sp>
        <p:nvSpPr>
          <p:cNvPr id="8" name="TextBox 7">
            <a:extLst>
              <a:ext uri="{FF2B5EF4-FFF2-40B4-BE49-F238E27FC236}">
                <a16:creationId xmlns:a16="http://schemas.microsoft.com/office/drawing/2014/main" id="{08D45AF5-6386-B2BA-FBB8-F79E89288E5B}"/>
              </a:ext>
            </a:extLst>
          </p:cNvPr>
          <p:cNvSpPr txBox="1"/>
          <p:nvPr/>
        </p:nvSpPr>
        <p:spPr>
          <a:xfrm>
            <a:off x="7878033" y="4314434"/>
            <a:ext cx="3666196" cy="707886"/>
          </a:xfrm>
          <a:prstGeom prst="rect">
            <a:avLst/>
          </a:prstGeom>
          <a:noFill/>
        </p:spPr>
        <p:txBody>
          <a:bodyPr wrap="none" lIns="91440" tIns="45720" rIns="91440" bIns="45720" rtlCol="0" anchor="t">
            <a:spAutoFit/>
          </a:bodyPr>
          <a:lstStyle/>
          <a:p>
            <a:r>
              <a:rPr lang="en-US" sz="2000" b="1">
                <a:solidFill>
                  <a:schemeClr val="accent2">
                    <a:lumMod val="75000"/>
                  </a:schemeClr>
                </a:solidFill>
                <a:latin typeface="Times New Roman"/>
                <a:cs typeface="Times New Roman"/>
              </a:rPr>
              <a:t>Guide &amp; Co-</a:t>
            </a:r>
            <a:r>
              <a:rPr lang="en-US" sz="2000" b="1" err="1">
                <a:solidFill>
                  <a:schemeClr val="accent2">
                    <a:lumMod val="75000"/>
                  </a:schemeClr>
                </a:solidFill>
                <a:latin typeface="Times New Roman"/>
                <a:cs typeface="Times New Roman"/>
              </a:rPr>
              <a:t>ordinator</a:t>
            </a:r>
            <a:endParaRPr lang="en-IN" sz="2000" b="1">
              <a:solidFill>
                <a:schemeClr val="accent2">
                  <a:lumMod val="75000"/>
                </a:schemeClr>
              </a:solidFill>
              <a:latin typeface="Times New Roman"/>
              <a:cs typeface="Times New Roman"/>
            </a:endParaRPr>
          </a:p>
          <a:p>
            <a:r>
              <a:rPr lang="en-IN" sz="2000">
                <a:solidFill>
                  <a:schemeClr val="accent2">
                    <a:lumMod val="50000"/>
                  </a:schemeClr>
                </a:solidFill>
                <a:latin typeface="Times New Roman"/>
                <a:cs typeface="Times New Roman"/>
              </a:rPr>
              <a:t>Mr. P. </a:t>
            </a:r>
            <a:r>
              <a:rPr lang="en-IN" sz="2000" err="1">
                <a:solidFill>
                  <a:schemeClr val="accent2">
                    <a:lumMod val="50000"/>
                  </a:schemeClr>
                </a:solidFill>
                <a:latin typeface="Times New Roman"/>
                <a:cs typeface="Times New Roman"/>
              </a:rPr>
              <a:t>Rathaiah</a:t>
            </a:r>
            <a:r>
              <a:rPr lang="en-IN" sz="2000">
                <a:solidFill>
                  <a:schemeClr val="accent2">
                    <a:lumMod val="50000"/>
                  </a:schemeClr>
                </a:solidFill>
                <a:latin typeface="Times New Roman"/>
                <a:cs typeface="Times New Roman"/>
              </a:rPr>
              <a:t> </a:t>
            </a:r>
            <a:r>
              <a:rPr lang="en-IN" sz="1200">
                <a:solidFill>
                  <a:schemeClr val="accent2">
                    <a:lumMod val="50000"/>
                  </a:schemeClr>
                </a:solidFill>
                <a:latin typeface="Times New Roman"/>
                <a:cs typeface="Times New Roman"/>
              </a:rPr>
              <a:t>Sr. </a:t>
            </a:r>
            <a:r>
              <a:rPr lang="en-IN" sz="1200" err="1">
                <a:solidFill>
                  <a:schemeClr val="accent2">
                    <a:lumMod val="50000"/>
                  </a:schemeClr>
                </a:solidFill>
                <a:latin typeface="Times New Roman"/>
                <a:cs typeface="Times New Roman"/>
              </a:rPr>
              <a:t>Asst.Prof</a:t>
            </a:r>
            <a:r>
              <a:rPr lang="en-IN" sz="1200">
                <a:solidFill>
                  <a:schemeClr val="accent2">
                    <a:lumMod val="50000"/>
                  </a:schemeClr>
                </a:solidFill>
                <a:latin typeface="Times New Roman"/>
                <a:cs typeface="Times New Roman"/>
              </a:rPr>
              <a:t>.,</a:t>
            </a:r>
            <a:r>
              <a:rPr lang="en-IN" sz="2000">
                <a:solidFill>
                  <a:schemeClr val="accent2">
                    <a:lumMod val="50000"/>
                  </a:schemeClr>
                </a:solidFill>
                <a:latin typeface="Times New Roman"/>
                <a:cs typeface="Times New Roman"/>
              </a:rPr>
              <a:t> </a:t>
            </a:r>
            <a:r>
              <a:rPr lang="en-IN" sz="1100" err="1">
                <a:solidFill>
                  <a:schemeClr val="accent2">
                    <a:lumMod val="50000"/>
                  </a:schemeClr>
                </a:solidFill>
                <a:latin typeface="Times New Roman"/>
                <a:cs typeface="Times New Roman"/>
              </a:rPr>
              <a:t>B.Tech</a:t>
            </a:r>
            <a:r>
              <a:rPr lang="en-IN" sz="1100">
                <a:solidFill>
                  <a:schemeClr val="accent2">
                    <a:lumMod val="50000"/>
                  </a:schemeClr>
                </a:solidFill>
                <a:latin typeface="Times New Roman"/>
                <a:cs typeface="Times New Roman"/>
              </a:rPr>
              <a:t>, </a:t>
            </a:r>
            <a:r>
              <a:rPr lang="en-IN" sz="1100" err="1">
                <a:solidFill>
                  <a:schemeClr val="accent2">
                    <a:lumMod val="50000"/>
                  </a:schemeClr>
                </a:solidFill>
                <a:latin typeface="Times New Roman"/>
                <a:cs typeface="Times New Roman"/>
              </a:rPr>
              <a:t>M.Tech</a:t>
            </a:r>
            <a:endParaRPr lang="en-US" sz="1100">
              <a:solidFill>
                <a:schemeClr val="accent2">
                  <a:lumMod val="50000"/>
                </a:schemeClr>
              </a:solidFill>
              <a:latin typeface="Times New Roman"/>
              <a:cs typeface="Times New Roman"/>
            </a:endParaRPr>
          </a:p>
        </p:txBody>
      </p:sp>
      <p:sp>
        <p:nvSpPr>
          <p:cNvPr id="5" name="TextBox 4">
            <a:extLst>
              <a:ext uri="{FF2B5EF4-FFF2-40B4-BE49-F238E27FC236}">
                <a16:creationId xmlns:a16="http://schemas.microsoft.com/office/drawing/2014/main" id="{39814B20-586C-6DF6-B23A-209DD789CDC0}"/>
              </a:ext>
            </a:extLst>
          </p:cNvPr>
          <p:cNvSpPr txBox="1"/>
          <p:nvPr/>
        </p:nvSpPr>
        <p:spPr>
          <a:xfrm>
            <a:off x="1510987" y="2694039"/>
            <a:ext cx="9367396" cy="723275"/>
          </a:xfrm>
          <a:prstGeom prst="rect">
            <a:avLst/>
          </a:prstGeom>
          <a:noFill/>
        </p:spPr>
        <p:txBody>
          <a:bodyPr wrap="square" lIns="91440" tIns="45720" rIns="91440" bIns="45720" rtlCol="0" anchor="t">
            <a:spAutoFit/>
          </a:bodyPr>
          <a:lstStyle/>
          <a:p>
            <a:pPr>
              <a:spcBef>
                <a:spcPts val="300"/>
              </a:spcBef>
              <a:spcAft>
                <a:spcPts val="300"/>
              </a:spcAft>
            </a:pPr>
            <a:r>
              <a:rPr lang="en-US" b="1">
                <a:solidFill>
                  <a:schemeClr val="accent2">
                    <a:lumMod val="75000"/>
                  </a:schemeClr>
                </a:solidFill>
                <a:latin typeface="Times New Roman" panose="02020603050405020304" pitchFamily="18" charset="0"/>
                <a:ea typeface="Unbounded Bold"/>
                <a:cs typeface="Times New Roman" panose="02020603050405020304" pitchFamily="18" charset="0"/>
              </a:rPr>
              <a:t>Domain: </a:t>
            </a:r>
            <a:r>
              <a:rPr lang="en-US">
                <a:solidFill>
                  <a:schemeClr val="accent2">
                    <a:lumMod val="75000"/>
                  </a:schemeClr>
                </a:solidFill>
                <a:latin typeface="Times New Roman" panose="02020603050405020304" pitchFamily="18" charset="0"/>
                <a:ea typeface="Unbounded Bold"/>
                <a:cs typeface="Times New Roman" panose="02020603050405020304" pitchFamily="18" charset="0"/>
              </a:rPr>
              <a:t>Cybersecurity</a:t>
            </a:r>
          </a:p>
          <a:p>
            <a:pPr>
              <a:spcBef>
                <a:spcPts val="300"/>
              </a:spcBef>
              <a:spcAft>
                <a:spcPts val="300"/>
              </a:spcAft>
            </a:pPr>
            <a:r>
              <a:rPr lang="en-US" b="1">
                <a:solidFill>
                  <a:schemeClr val="accent2">
                    <a:lumMod val="75000"/>
                  </a:schemeClr>
                </a:solidFill>
                <a:latin typeface="Times New Roman" panose="02020603050405020304" pitchFamily="18" charset="0"/>
                <a:ea typeface="Unbounded Bold"/>
                <a:cs typeface="Times New Roman" panose="02020603050405020304" pitchFamily="18" charset="0"/>
              </a:rPr>
              <a:t>Sub-Domain: </a:t>
            </a:r>
            <a:r>
              <a:rPr lang="en-IN">
                <a:solidFill>
                  <a:schemeClr val="accent2">
                    <a:lumMod val="75000"/>
                  </a:schemeClr>
                </a:solidFill>
                <a:latin typeface="Times New Roman" panose="02020603050405020304" pitchFamily="18" charset="0"/>
                <a:cs typeface="Times New Roman" panose="02020603050405020304" pitchFamily="18" charset="0"/>
              </a:rPr>
              <a:t>Data Protection / Information Hiding</a:t>
            </a:r>
          </a:p>
        </p:txBody>
      </p:sp>
    </p:spTree>
    <p:extLst>
      <p:ext uri="{BB962C8B-B14F-4D97-AF65-F5344CB8AC3E}">
        <p14:creationId xmlns:p14="http://schemas.microsoft.com/office/powerpoint/2010/main" val="377003435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D738-078D-C09E-CE43-30FF31EC893D}"/>
              </a:ext>
            </a:extLst>
          </p:cNvPr>
          <p:cNvSpPr>
            <a:spLocks noGrp="1"/>
          </p:cNvSpPr>
          <p:nvPr>
            <p:ph type="title"/>
          </p:nvPr>
        </p:nvSpPr>
        <p:spPr>
          <a:xfrm>
            <a:off x="872262" y="192396"/>
            <a:ext cx="10481538" cy="696759"/>
          </a:xfrm>
        </p:spPr>
        <p:txBody>
          <a:bodyPr>
            <a:noAutofit/>
          </a:bodyPr>
          <a:lstStyle/>
          <a:p>
            <a:pPr algn="ctr"/>
            <a:r>
              <a:rPr lang="en-US" sz="4000" b="1">
                <a:solidFill>
                  <a:schemeClr val="accent2">
                    <a:lumMod val="49000"/>
                  </a:schemeClr>
                </a:solidFill>
                <a:latin typeface="Times New Roman"/>
                <a:cs typeface="Times New Roman"/>
              </a:rPr>
              <a:t>Literature Survey</a:t>
            </a:r>
            <a:endParaRPr lang="en-IN" sz="4000">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195489A7-28DC-4FAC-C027-E7D66E779DC9}"/>
              </a:ext>
            </a:extLst>
          </p:cNvPr>
          <p:cNvSpPr>
            <a:spLocks noGrp="1"/>
          </p:cNvSpPr>
          <p:nvPr>
            <p:ph idx="1"/>
          </p:nvPr>
        </p:nvSpPr>
        <p:spPr>
          <a:xfrm>
            <a:off x="688257" y="1009206"/>
            <a:ext cx="10336729" cy="1688013"/>
          </a:xfrm>
        </p:spPr>
        <p:txBody>
          <a:bodyPr vert="horz" lIns="91440" tIns="45720" rIns="91440" bIns="45720" rtlCol="0" anchor="t">
            <a:noAutofit/>
          </a:bodyPr>
          <a:lstStyle/>
          <a:p>
            <a:pPr marL="0" indent="0">
              <a:buNone/>
            </a:pPr>
            <a:r>
              <a:rPr lang="en-IN" sz="2000">
                <a:solidFill>
                  <a:schemeClr val="accent2">
                    <a:lumMod val="49000"/>
                  </a:schemeClr>
                </a:solidFill>
                <a:latin typeface="Times New Roman"/>
                <a:cs typeface="Times New Roman"/>
              </a:rPr>
              <a:t>4. Comparative Analysis of Techniques</a:t>
            </a:r>
            <a:endParaRPr lang="en-US" sz="2000">
              <a:solidFill>
                <a:schemeClr val="accent2">
                  <a:lumMod val="49000"/>
                </a:schemeClr>
              </a:solidFill>
              <a:latin typeface="Times New Roman"/>
              <a:cs typeface="Times New Roman"/>
            </a:endParaRPr>
          </a:p>
        </p:txBody>
      </p:sp>
      <p:graphicFrame>
        <p:nvGraphicFramePr>
          <p:cNvPr id="8" name="Table 7">
            <a:extLst>
              <a:ext uri="{FF2B5EF4-FFF2-40B4-BE49-F238E27FC236}">
                <a16:creationId xmlns:a16="http://schemas.microsoft.com/office/drawing/2014/main" id="{78C41985-CAE5-0238-F8F1-E6116060B04B}"/>
              </a:ext>
            </a:extLst>
          </p:cNvPr>
          <p:cNvGraphicFramePr>
            <a:graphicFrameLocks noGrp="1"/>
          </p:cNvGraphicFramePr>
          <p:nvPr>
            <p:extLst>
              <p:ext uri="{D42A27DB-BD31-4B8C-83A1-F6EECF244321}">
                <p14:modId xmlns:p14="http://schemas.microsoft.com/office/powerpoint/2010/main" val="4022891790"/>
              </p:ext>
            </p:extLst>
          </p:nvPr>
        </p:nvGraphicFramePr>
        <p:xfrm>
          <a:off x="1131794" y="1554654"/>
          <a:ext cx="9901735" cy="4659934"/>
        </p:xfrm>
        <a:graphic>
          <a:graphicData uri="http://schemas.openxmlformats.org/drawingml/2006/table">
            <a:tbl>
              <a:tblPr>
                <a:tableStyleId>{3C2FFA5D-87B4-456A-9821-1D502468CF0F}</a:tableStyleId>
              </a:tblPr>
              <a:tblGrid>
                <a:gridCol w="1864127">
                  <a:extLst>
                    <a:ext uri="{9D8B030D-6E8A-4147-A177-3AD203B41FA5}">
                      <a16:colId xmlns:a16="http://schemas.microsoft.com/office/drawing/2014/main" val="1939226533"/>
                    </a:ext>
                  </a:extLst>
                </a:gridCol>
                <a:gridCol w="2009402">
                  <a:extLst>
                    <a:ext uri="{9D8B030D-6E8A-4147-A177-3AD203B41FA5}">
                      <a16:colId xmlns:a16="http://schemas.microsoft.com/office/drawing/2014/main" val="1786180456"/>
                    </a:ext>
                  </a:extLst>
                </a:gridCol>
                <a:gridCol w="2009402">
                  <a:extLst>
                    <a:ext uri="{9D8B030D-6E8A-4147-A177-3AD203B41FA5}">
                      <a16:colId xmlns:a16="http://schemas.microsoft.com/office/drawing/2014/main" val="960820179"/>
                    </a:ext>
                  </a:extLst>
                </a:gridCol>
                <a:gridCol w="2009402">
                  <a:extLst>
                    <a:ext uri="{9D8B030D-6E8A-4147-A177-3AD203B41FA5}">
                      <a16:colId xmlns:a16="http://schemas.microsoft.com/office/drawing/2014/main" val="1984453862"/>
                    </a:ext>
                  </a:extLst>
                </a:gridCol>
                <a:gridCol w="2009402">
                  <a:extLst>
                    <a:ext uri="{9D8B030D-6E8A-4147-A177-3AD203B41FA5}">
                      <a16:colId xmlns:a16="http://schemas.microsoft.com/office/drawing/2014/main" val="3387663116"/>
                    </a:ext>
                  </a:extLst>
                </a:gridCol>
              </a:tblGrid>
              <a:tr h="453694">
                <a:tc>
                  <a:txBody>
                    <a:bodyPr/>
                    <a:lstStyle/>
                    <a:p>
                      <a:r>
                        <a:rPr lang="en-IN" sz="2000" b="1">
                          <a:solidFill>
                            <a:schemeClr val="accent2">
                              <a:lumMod val="49000"/>
                            </a:schemeClr>
                          </a:solidFill>
                          <a:latin typeface="Times New Roman"/>
                        </a:rPr>
                        <a:t>Technique</a:t>
                      </a:r>
                    </a:p>
                  </a:txBody>
                  <a:tcPr anchor="ctr"/>
                </a:tc>
                <a:tc>
                  <a:txBody>
                    <a:bodyPr/>
                    <a:lstStyle/>
                    <a:p>
                      <a:r>
                        <a:rPr lang="en-IN" sz="2000" b="1">
                          <a:solidFill>
                            <a:schemeClr val="accent2">
                              <a:lumMod val="49000"/>
                            </a:schemeClr>
                          </a:solidFill>
                          <a:latin typeface="Times New Roman"/>
                        </a:rPr>
                        <a:t>Robustness</a:t>
                      </a:r>
                    </a:p>
                  </a:txBody>
                  <a:tcPr anchor="ctr"/>
                </a:tc>
                <a:tc>
                  <a:txBody>
                    <a:bodyPr/>
                    <a:lstStyle/>
                    <a:p>
                      <a:r>
                        <a:rPr lang="en-IN" sz="2000" b="1">
                          <a:solidFill>
                            <a:schemeClr val="accent2">
                              <a:lumMod val="49000"/>
                            </a:schemeClr>
                          </a:solidFill>
                          <a:latin typeface="Times New Roman"/>
                        </a:rPr>
                        <a:t>Capacity</a:t>
                      </a:r>
                    </a:p>
                  </a:txBody>
                  <a:tcPr anchor="ctr"/>
                </a:tc>
                <a:tc>
                  <a:txBody>
                    <a:bodyPr/>
                    <a:lstStyle/>
                    <a:p>
                      <a:r>
                        <a:rPr lang="en-IN" sz="2000" b="1">
                          <a:solidFill>
                            <a:schemeClr val="accent2">
                              <a:lumMod val="49000"/>
                            </a:schemeClr>
                          </a:solidFill>
                          <a:latin typeface="Times New Roman"/>
                        </a:rPr>
                        <a:t>Complexity</a:t>
                      </a:r>
                    </a:p>
                  </a:txBody>
                  <a:tcPr anchor="ctr"/>
                </a:tc>
                <a:tc>
                  <a:txBody>
                    <a:bodyPr/>
                    <a:lstStyle/>
                    <a:p>
                      <a:r>
                        <a:rPr lang="en-IN" sz="2000" b="1">
                          <a:solidFill>
                            <a:schemeClr val="accent2">
                              <a:lumMod val="49000"/>
                            </a:schemeClr>
                          </a:solidFill>
                          <a:latin typeface="Times New Roman"/>
                        </a:rPr>
                        <a:t>Best Use Case</a:t>
                      </a:r>
                    </a:p>
                  </a:txBody>
                  <a:tcPr anchor="ctr"/>
                </a:tc>
                <a:extLst>
                  <a:ext uri="{0D108BD9-81ED-4DB2-BD59-A6C34878D82A}">
                    <a16:rowId xmlns:a16="http://schemas.microsoft.com/office/drawing/2014/main" val="2535320791"/>
                  </a:ext>
                </a:extLst>
              </a:tr>
              <a:tr h="619197">
                <a:tc>
                  <a:txBody>
                    <a:bodyPr/>
                    <a:lstStyle/>
                    <a:p>
                      <a:r>
                        <a:rPr lang="en-IN" sz="2000">
                          <a:solidFill>
                            <a:schemeClr val="accent2">
                              <a:lumMod val="49000"/>
                            </a:schemeClr>
                          </a:solidFill>
                          <a:latin typeface="Times New Roman"/>
                        </a:rPr>
                        <a:t>LSB</a:t>
                      </a:r>
                    </a:p>
                  </a:txBody>
                  <a:tcPr anchor="ctr"/>
                </a:tc>
                <a:tc>
                  <a:txBody>
                    <a:bodyPr/>
                    <a:lstStyle/>
                    <a:p>
                      <a:r>
                        <a:rPr lang="en-IN" sz="2000">
                          <a:solidFill>
                            <a:schemeClr val="accent2">
                              <a:lumMod val="49000"/>
                            </a:schemeClr>
                          </a:solidFill>
                          <a:latin typeface="Times New Roman"/>
                        </a:rPr>
                        <a:t>Low</a:t>
                      </a:r>
                    </a:p>
                  </a:txBody>
                  <a:tcPr anchor="ctr"/>
                </a:tc>
                <a:tc>
                  <a:txBody>
                    <a:bodyPr/>
                    <a:lstStyle/>
                    <a:p>
                      <a:r>
                        <a:rPr lang="en-IN" sz="2000">
                          <a:solidFill>
                            <a:schemeClr val="accent2">
                              <a:lumMod val="49000"/>
                            </a:schemeClr>
                          </a:solidFill>
                          <a:latin typeface="Times New Roman"/>
                        </a:rPr>
                        <a:t>High</a:t>
                      </a:r>
                    </a:p>
                  </a:txBody>
                  <a:tcPr anchor="ctr"/>
                </a:tc>
                <a:tc>
                  <a:txBody>
                    <a:bodyPr/>
                    <a:lstStyle/>
                    <a:p>
                      <a:r>
                        <a:rPr lang="en-IN" sz="2000">
                          <a:solidFill>
                            <a:schemeClr val="accent2">
                              <a:lumMod val="49000"/>
                            </a:schemeClr>
                          </a:solidFill>
                          <a:latin typeface="Times New Roman"/>
                        </a:rPr>
                        <a:t>Low</a:t>
                      </a:r>
                    </a:p>
                  </a:txBody>
                  <a:tcPr anchor="ctr"/>
                </a:tc>
                <a:tc>
                  <a:txBody>
                    <a:bodyPr/>
                    <a:lstStyle/>
                    <a:p>
                      <a:r>
                        <a:rPr lang="en-IN" sz="2000">
                          <a:solidFill>
                            <a:schemeClr val="accent2">
                              <a:lumMod val="49000"/>
                            </a:schemeClr>
                          </a:solidFill>
                          <a:latin typeface="Times New Roman"/>
                        </a:rPr>
                        <a:t>Simple message hiding</a:t>
                      </a:r>
                    </a:p>
                  </a:txBody>
                  <a:tcPr anchor="ctr"/>
                </a:tc>
                <a:extLst>
                  <a:ext uri="{0D108BD9-81ED-4DB2-BD59-A6C34878D82A}">
                    <a16:rowId xmlns:a16="http://schemas.microsoft.com/office/drawing/2014/main" val="1817797001"/>
                  </a:ext>
                </a:extLst>
              </a:tr>
              <a:tr h="619197">
                <a:tc>
                  <a:txBody>
                    <a:bodyPr/>
                    <a:lstStyle/>
                    <a:p>
                      <a:r>
                        <a:rPr lang="en-IN" sz="2000">
                          <a:solidFill>
                            <a:schemeClr val="accent2">
                              <a:lumMod val="49000"/>
                            </a:schemeClr>
                          </a:solidFill>
                          <a:latin typeface="Times New Roman"/>
                        </a:rPr>
                        <a:t>PVD</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Edge-focused hiding</a:t>
                      </a:r>
                    </a:p>
                  </a:txBody>
                  <a:tcPr anchor="ctr"/>
                </a:tc>
                <a:extLst>
                  <a:ext uri="{0D108BD9-81ED-4DB2-BD59-A6C34878D82A}">
                    <a16:rowId xmlns:a16="http://schemas.microsoft.com/office/drawing/2014/main" val="645517211"/>
                  </a:ext>
                </a:extLst>
              </a:tr>
              <a:tr h="619197">
                <a:tc>
                  <a:txBody>
                    <a:bodyPr/>
                    <a:lstStyle/>
                    <a:p>
                      <a:r>
                        <a:rPr lang="en-IN" sz="2000">
                          <a:solidFill>
                            <a:schemeClr val="accent2">
                              <a:lumMod val="49000"/>
                            </a:schemeClr>
                          </a:solidFill>
                          <a:latin typeface="Times New Roman"/>
                        </a:rPr>
                        <a:t>DCT</a:t>
                      </a:r>
                    </a:p>
                  </a:txBody>
                  <a:tcPr anchor="ctr"/>
                </a:tc>
                <a:tc>
                  <a:txBody>
                    <a:bodyPr/>
                    <a:lstStyle/>
                    <a:p>
                      <a:r>
                        <a:rPr lang="en-IN" sz="2000">
                          <a:solidFill>
                            <a:schemeClr val="accent2">
                              <a:lumMod val="49000"/>
                            </a:schemeClr>
                          </a:solidFill>
                          <a:latin typeface="Times New Roman"/>
                        </a:rPr>
                        <a:t>High</a:t>
                      </a:r>
                    </a:p>
                  </a:txBody>
                  <a:tcPr anchor="ctr"/>
                </a:tc>
                <a:tc>
                  <a:txBody>
                    <a:bodyPr/>
                    <a:lstStyle/>
                    <a:p>
                      <a:r>
                        <a:rPr lang="en-IN" sz="2000">
                          <a:solidFill>
                            <a:schemeClr val="accent2">
                              <a:lumMod val="49000"/>
                            </a:schemeClr>
                          </a:solidFill>
                          <a:latin typeface="Times New Roman"/>
                        </a:rPr>
                        <a:t>Low</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JPEG image resilience</a:t>
                      </a:r>
                    </a:p>
                  </a:txBody>
                  <a:tcPr anchor="ctr"/>
                </a:tc>
                <a:extLst>
                  <a:ext uri="{0D108BD9-81ED-4DB2-BD59-A6C34878D82A}">
                    <a16:rowId xmlns:a16="http://schemas.microsoft.com/office/drawing/2014/main" val="811354478"/>
                  </a:ext>
                </a:extLst>
              </a:tr>
              <a:tr h="619197">
                <a:tc>
                  <a:txBody>
                    <a:bodyPr/>
                    <a:lstStyle/>
                    <a:p>
                      <a:r>
                        <a:rPr lang="en-IN" sz="2000">
                          <a:solidFill>
                            <a:schemeClr val="accent2">
                              <a:lumMod val="49000"/>
                            </a:schemeClr>
                          </a:solidFill>
                          <a:latin typeface="Times New Roman"/>
                        </a:rPr>
                        <a:t>DWT</a:t>
                      </a:r>
                    </a:p>
                  </a:txBody>
                  <a:tcPr anchor="ctr"/>
                </a:tc>
                <a:tc>
                  <a:txBody>
                    <a:bodyPr/>
                    <a:lstStyle/>
                    <a:p>
                      <a:r>
                        <a:rPr lang="en-IN" sz="2000">
                          <a:solidFill>
                            <a:schemeClr val="accent2">
                              <a:lumMod val="49000"/>
                            </a:schemeClr>
                          </a:solidFill>
                          <a:latin typeface="Times New Roman"/>
                        </a:rPr>
                        <a:t>High</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High</a:t>
                      </a:r>
                    </a:p>
                  </a:txBody>
                  <a:tcPr anchor="ctr"/>
                </a:tc>
                <a:tc>
                  <a:txBody>
                    <a:bodyPr/>
                    <a:lstStyle/>
                    <a:p>
                      <a:r>
                        <a:rPr lang="en-IN" sz="2000">
                          <a:solidFill>
                            <a:schemeClr val="accent2">
                              <a:lumMod val="49000"/>
                            </a:schemeClr>
                          </a:solidFill>
                          <a:latin typeface="Times New Roman"/>
                        </a:rPr>
                        <a:t>Multi-resolution hiding</a:t>
                      </a:r>
                    </a:p>
                  </a:txBody>
                  <a:tcPr anchor="ctr"/>
                </a:tc>
                <a:extLst>
                  <a:ext uri="{0D108BD9-81ED-4DB2-BD59-A6C34878D82A}">
                    <a16:rowId xmlns:a16="http://schemas.microsoft.com/office/drawing/2014/main" val="663135882"/>
                  </a:ext>
                </a:extLst>
              </a:tr>
              <a:tr h="619197">
                <a:tc>
                  <a:txBody>
                    <a:bodyPr/>
                    <a:lstStyle/>
                    <a:p>
                      <a:r>
                        <a:rPr lang="en-IN" sz="2000">
                          <a:solidFill>
                            <a:schemeClr val="accent2">
                              <a:lumMod val="49000"/>
                            </a:schemeClr>
                          </a:solidFill>
                          <a:latin typeface="Times New Roman"/>
                        </a:rPr>
                        <a:t>SVD</a:t>
                      </a:r>
                    </a:p>
                  </a:txBody>
                  <a:tcPr anchor="ctr"/>
                </a:tc>
                <a:tc>
                  <a:txBody>
                    <a:bodyPr/>
                    <a:lstStyle/>
                    <a:p>
                      <a:r>
                        <a:rPr lang="en-IN" sz="2000">
                          <a:solidFill>
                            <a:schemeClr val="accent2">
                              <a:lumMod val="49000"/>
                            </a:schemeClr>
                          </a:solidFill>
                          <a:latin typeface="Times New Roman"/>
                        </a:rPr>
                        <a:t>Very High</a:t>
                      </a:r>
                    </a:p>
                  </a:txBody>
                  <a:tcPr anchor="ctr"/>
                </a:tc>
                <a:tc>
                  <a:txBody>
                    <a:bodyPr/>
                    <a:lstStyle/>
                    <a:p>
                      <a:r>
                        <a:rPr lang="en-IN" sz="2000">
                          <a:solidFill>
                            <a:schemeClr val="accent2">
                              <a:lumMod val="49000"/>
                            </a:schemeClr>
                          </a:solidFill>
                          <a:latin typeface="Times New Roman"/>
                        </a:rPr>
                        <a:t>Low</a:t>
                      </a:r>
                    </a:p>
                  </a:txBody>
                  <a:tcPr anchor="ctr"/>
                </a:tc>
                <a:tc>
                  <a:txBody>
                    <a:bodyPr/>
                    <a:lstStyle/>
                    <a:p>
                      <a:r>
                        <a:rPr lang="en-IN" sz="2000">
                          <a:solidFill>
                            <a:schemeClr val="accent2">
                              <a:lumMod val="49000"/>
                            </a:schemeClr>
                          </a:solidFill>
                          <a:latin typeface="Times New Roman"/>
                        </a:rPr>
                        <a:t>High</a:t>
                      </a:r>
                    </a:p>
                  </a:txBody>
                  <a:tcPr anchor="ctr"/>
                </a:tc>
                <a:tc>
                  <a:txBody>
                    <a:bodyPr/>
                    <a:lstStyle/>
                    <a:p>
                      <a:r>
                        <a:rPr lang="en-IN" sz="2000">
                          <a:solidFill>
                            <a:schemeClr val="accent2">
                              <a:lumMod val="49000"/>
                            </a:schemeClr>
                          </a:solidFill>
                          <a:latin typeface="Times New Roman"/>
                        </a:rPr>
                        <a:t>Robust watermarking</a:t>
                      </a:r>
                    </a:p>
                  </a:txBody>
                  <a:tcPr anchor="ctr"/>
                </a:tc>
                <a:extLst>
                  <a:ext uri="{0D108BD9-81ED-4DB2-BD59-A6C34878D82A}">
                    <a16:rowId xmlns:a16="http://schemas.microsoft.com/office/drawing/2014/main" val="732698129"/>
                  </a:ext>
                </a:extLst>
              </a:tr>
              <a:tr h="619197">
                <a:tc>
                  <a:txBody>
                    <a:bodyPr/>
                    <a:lstStyle/>
                    <a:p>
                      <a:r>
                        <a:rPr lang="en-IN" sz="2000">
                          <a:solidFill>
                            <a:schemeClr val="accent2">
                              <a:lumMod val="49000"/>
                            </a:schemeClr>
                          </a:solidFill>
                          <a:latin typeface="Times New Roman"/>
                        </a:rPr>
                        <a:t>Hybrid (DWT-SVD)</a:t>
                      </a:r>
                    </a:p>
                  </a:txBody>
                  <a:tcPr anchor="ctr"/>
                </a:tc>
                <a:tc>
                  <a:txBody>
                    <a:bodyPr/>
                    <a:lstStyle/>
                    <a:p>
                      <a:r>
                        <a:rPr lang="en-IN" sz="2000">
                          <a:solidFill>
                            <a:schemeClr val="accent2">
                              <a:lumMod val="49000"/>
                            </a:schemeClr>
                          </a:solidFill>
                          <a:latin typeface="Times New Roman"/>
                        </a:rPr>
                        <a:t>Very High</a:t>
                      </a:r>
                    </a:p>
                  </a:txBody>
                  <a:tcPr anchor="ctr"/>
                </a:tc>
                <a:tc>
                  <a:txBody>
                    <a:bodyPr/>
                    <a:lstStyle/>
                    <a:p>
                      <a:r>
                        <a:rPr lang="en-IN" sz="2000">
                          <a:solidFill>
                            <a:schemeClr val="accent2">
                              <a:lumMod val="49000"/>
                            </a:schemeClr>
                          </a:solidFill>
                          <a:latin typeface="Times New Roman"/>
                        </a:rPr>
                        <a:t>Moderate</a:t>
                      </a:r>
                    </a:p>
                  </a:txBody>
                  <a:tcPr anchor="ctr"/>
                </a:tc>
                <a:tc>
                  <a:txBody>
                    <a:bodyPr/>
                    <a:lstStyle/>
                    <a:p>
                      <a:r>
                        <a:rPr lang="en-IN" sz="2000">
                          <a:solidFill>
                            <a:schemeClr val="accent2">
                              <a:lumMod val="49000"/>
                            </a:schemeClr>
                          </a:solidFill>
                          <a:latin typeface="Times New Roman"/>
                        </a:rPr>
                        <a:t>Very High</a:t>
                      </a:r>
                    </a:p>
                  </a:txBody>
                  <a:tcPr anchor="ctr"/>
                </a:tc>
                <a:tc>
                  <a:txBody>
                    <a:bodyPr/>
                    <a:lstStyle/>
                    <a:p>
                      <a:r>
                        <a:rPr lang="en-IN" sz="2000">
                          <a:solidFill>
                            <a:schemeClr val="accent2">
                              <a:lumMod val="49000"/>
                            </a:schemeClr>
                          </a:solidFill>
                          <a:latin typeface="Times New Roman"/>
                        </a:rPr>
                        <a:t>Critical secure apps</a:t>
                      </a:r>
                    </a:p>
                  </a:txBody>
                  <a:tcPr anchor="ctr"/>
                </a:tc>
                <a:extLst>
                  <a:ext uri="{0D108BD9-81ED-4DB2-BD59-A6C34878D82A}">
                    <a16:rowId xmlns:a16="http://schemas.microsoft.com/office/drawing/2014/main" val="2187715323"/>
                  </a:ext>
                </a:extLst>
              </a:tr>
            </a:tbl>
          </a:graphicData>
        </a:graphic>
      </p:graphicFrame>
    </p:spTree>
    <p:extLst>
      <p:ext uri="{BB962C8B-B14F-4D97-AF65-F5344CB8AC3E}">
        <p14:creationId xmlns:p14="http://schemas.microsoft.com/office/powerpoint/2010/main" val="65422566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01D1-B8CC-CE8B-81FF-D48A8CF3A02E}"/>
              </a:ext>
            </a:extLst>
          </p:cNvPr>
          <p:cNvSpPr>
            <a:spLocks noGrp="1"/>
          </p:cNvSpPr>
          <p:nvPr>
            <p:ph type="title"/>
          </p:nvPr>
        </p:nvSpPr>
        <p:spPr>
          <a:xfrm>
            <a:off x="838200" y="365126"/>
            <a:ext cx="10515600" cy="814746"/>
          </a:xfrm>
        </p:spPr>
        <p:txBody>
          <a:bodyPr>
            <a:normAutofit/>
          </a:bodyPr>
          <a:lstStyle/>
          <a:p>
            <a:pPr algn="ctr"/>
            <a:r>
              <a:rPr lang="en-US" sz="4000" b="1">
                <a:solidFill>
                  <a:schemeClr val="accent2">
                    <a:lumMod val="49000"/>
                  </a:schemeClr>
                </a:solidFill>
                <a:latin typeface="Times New Roman"/>
                <a:cs typeface="Times New Roman"/>
              </a:rPr>
              <a:t>Literature Survey</a:t>
            </a:r>
            <a:endParaRPr lang="en-US" sz="4000">
              <a:solidFill>
                <a:srgbClr val="000000"/>
              </a:solidFill>
              <a:latin typeface="Times New Roman"/>
              <a:cs typeface="Times New Roman"/>
            </a:endParaRPr>
          </a:p>
          <a:p>
            <a:pPr algn="ctr"/>
            <a:endParaRPr lang="en-US"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7806F40C-8D99-DE0C-8A57-FB42B4E4FC74}"/>
              </a:ext>
            </a:extLst>
          </p:cNvPr>
          <p:cNvSpPr>
            <a:spLocks noGrp="1"/>
          </p:cNvSpPr>
          <p:nvPr>
            <p:ph idx="1"/>
          </p:nvPr>
        </p:nvSpPr>
        <p:spPr>
          <a:xfrm>
            <a:off x="838200" y="1179872"/>
            <a:ext cx="10515600" cy="4997091"/>
          </a:xfrm>
        </p:spPr>
        <p:txBody>
          <a:bodyPr vert="horz" lIns="91440" tIns="45720" rIns="91440" bIns="45720" rtlCol="0" anchor="t">
            <a:normAutofit/>
          </a:bodyPr>
          <a:lstStyle/>
          <a:p>
            <a:pPr>
              <a:lnSpc>
                <a:spcPct val="150000"/>
              </a:lnSpc>
            </a:pPr>
            <a:r>
              <a:rPr lang="en-US" sz="2000" b="1">
                <a:solidFill>
                  <a:schemeClr val="accent2">
                    <a:lumMod val="50000"/>
                  </a:schemeClr>
                </a:solidFill>
                <a:latin typeface="Times New Roman" panose="02020603050405020304" pitchFamily="18" charset="0"/>
                <a:cs typeface="Times New Roman" panose="02020603050405020304" pitchFamily="18" charset="0"/>
              </a:rPr>
              <a:t>Conclusion &amp; Future Work:</a:t>
            </a:r>
            <a:br>
              <a:rPr lang="en-US" sz="2000">
                <a:solidFill>
                  <a:schemeClr val="accent2">
                    <a:lumMod val="50000"/>
                  </a:schemeClr>
                </a:solidFill>
                <a:latin typeface="Times New Roman" panose="02020603050405020304" pitchFamily="18" charset="0"/>
                <a:cs typeface="Times New Roman" panose="02020603050405020304" pitchFamily="18" charset="0"/>
              </a:rPr>
            </a:br>
            <a:r>
              <a:rPr lang="en-US" sz="2000">
                <a:solidFill>
                  <a:schemeClr val="accent2">
                    <a:lumMod val="50000"/>
                  </a:schemeClr>
                </a:solidFill>
                <a:latin typeface="Times New Roman" panose="02020603050405020304" pitchFamily="18" charset="0"/>
                <a:cs typeface="Times New Roman" panose="02020603050405020304" pitchFamily="18" charset="0"/>
              </a:rPr>
              <a:t>Spatial methods are simple with high capacity but less secure. Transform methods offer better security, while hybrid techniques balance both. Future research may focus on AI-based adaptive steganography for smarter, more secure embedding.</a:t>
            </a:r>
          </a:p>
          <a:p>
            <a:pPr>
              <a:lnSpc>
                <a:spcPct val="150000"/>
              </a:lnSpc>
            </a:pPr>
            <a:r>
              <a:rPr lang="en-US" sz="2000" b="1">
                <a:solidFill>
                  <a:schemeClr val="accent2">
                    <a:lumMod val="50000"/>
                  </a:schemeClr>
                </a:solidFill>
                <a:latin typeface="Times New Roman" panose="02020603050405020304" pitchFamily="18" charset="0"/>
                <a:cs typeface="Times New Roman" panose="02020603050405020304" pitchFamily="18" charset="0"/>
              </a:rPr>
              <a:t>Reference:</a:t>
            </a:r>
            <a:br>
              <a:rPr lang="en-US" sz="2000">
                <a:solidFill>
                  <a:schemeClr val="accent2">
                    <a:lumMod val="50000"/>
                  </a:schemeClr>
                </a:solidFill>
                <a:latin typeface="Times New Roman" panose="02020603050405020304" pitchFamily="18" charset="0"/>
                <a:cs typeface="Times New Roman" panose="02020603050405020304" pitchFamily="18" charset="0"/>
              </a:rPr>
            </a:br>
            <a:r>
              <a:rPr lang="en-US" sz="2000" err="1">
                <a:solidFill>
                  <a:schemeClr val="accent2">
                    <a:lumMod val="50000"/>
                  </a:schemeClr>
                </a:solidFill>
                <a:latin typeface="Times New Roman" panose="02020603050405020304" pitchFamily="18" charset="0"/>
                <a:cs typeface="Times New Roman" panose="02020603050405020304" pitchFamily="18" charset="0"/>
              </a:rPr>
              <a:t>Fkirin</a:t>
            </a:r>
            <a:r>
              <a:rPr lang="en-US" sz="2000">
                <a:solidFill>
                  <a:schemeClr val="accent2">
                    <a:lumMod val="50000"/>
                  </a:schemeClr>
                </a:solidFill>
                <a:latin typeface="Times New Roman" panose="02020603050405020304" pitchFamily="18" charset="0"/>
                <a:cs typeface="Times New Roman" panose="02020603050405020304" pitchFamily="18" charset="0"/>
              </a:rPr>
              <a:t> et al. (2016), </a:t>
            </a:r>
            <a:r>
              <a:rPr lang="en-US" sz="2000" i="1">
                <a:solidFill>
                  <a:schemeClr val="accent2">
                    <a:lumMod val="50000"/>
                  </a:schemeClr>
                </a:solidFill>
                <a:latin typeface="Times New Roman" panose="02020603050405020304" pitchFamily="18" charset="0"/>
                <a:cs typeface="Times New Roman" panose="02020603050405020304" pitchFamily="18" charset="0"/>
              </a:rPr>
              <a:t>Steganography Literature Survey</a:t>
            </a:r>
            <a:r>
              <a:rPr lang="en-US" sz="2000">
                <a:solidFill>
                  <a:schemeClr val="accent2">
                    <a:lumMod val="50000"/>
                  </a:schemeClr>
                </a:solidFill>
                <a:latin typeface="Times New Roman" panose="02020603050405020304" pitchFamily="18" charset="0"/>
                <a:cs typeface="Times New Roman" panose="02020603050405020304" pitchFamily="18" charset="0"/>
              </a:rPr>
              <a:t>, CAE, 5(10).</a:t>
            </a:r>
          </a:p>
        </p:txBody>
      </p:sp>
    </p:spTree>
    <p:extLst>
      <p:ext uri="{BB962C8B-B14F-4D97-AF65-F5344CB8AC3E}">
        <p14:creationId xmlns:p14="http://schemas.microsoft.com/office/powerpoint/2010/main" val="724092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6BD5C1-57EA-25D0-23D6-4B7FABD4BE22}"/>
              </a:ext>
            </a:extLst>
          </p:cNvPr>
          <p:cNvSpPr txBox="1">
            <a:spLocks/>
          </p:cNvSpPr>
          <p:nvPr/>
        </p:nvSpPr>
        <p:spPr>
          <a:xfrm>
            <a:off x="845574" y="275303"/>
            <a:ext cx="10314040" cy="9635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b="1">
              <a:solidFill>
                <a:srgbClr val="002060"/>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7951A60D-3FAE-2381-B2A0-6BC17B218999}"/>
              </a:ext>
            </a:extLst>
          </p:cNvPr>
          <p:cNvSpPr>
            <a:spLocks noGrp="1"/>
          </p:cNvSpPr>
          <p:nvPr>
            <p:ph sz="quarter" idx="13"/>
          </p:nvPr>
        </p:nvSpPr>
        <p:spPr>
          <a:xfrm>
            <a:off x="570271" y="1445342"/>
            <a:ext cx="11222799" cy="4237703"/>
          </a:xfrm>
        </p:spPr>
        <p:txBody>
          <a:bodyPr vert="horz" lIns="91440" tIns="45720" rIns="91440" bIns="45720" rtlCol="0" anchor="t">
            <a:noAutofit/>
          </a:bodyPr>
          <a:lstStyle/>
          <a:p>
            <a:pPr>
              <a:lnSpc>
                <a:spcPct val="150000"/>
              </a:lnSpc>
              <a:spcBef>
                <a:spcPts val="500"/>
              </a:spcBef>
              <a:spcAft>
                <a:spcPts val="500"/>
              </a:spcAft>
            </a:pPr>
            <a:r>
              <a:rPr lang="en-US" sz="2000">
                <a:solidFill>
                  <a:schemeClr val="accent2">
                    <a:lumMod val="49000"/>
                  </a:schemeClr>
                </a:solidFill>
                <a:latin typeface="Times New Roman"/>
                <a:cs typeface="Times New Roman"/>
              </a:rPr>
              <a:t>Traditional encryption (e.g., AES, RSA) scrambles data to protect it but is easily recognizable.</a:t>
            </a:r>
          </a:p>
          <a:p>
            <a:pPr>
              <a:lnSpc>
                <a:spcPct val="150000"/>
              </a:lnSpc>
              <a:spcBef>
                <a:spcPts val="500"/>
              </a:spcBef>
              <a:spcAft>
                <a:spcPts val="500"/>
              </a:spcAft>
            </a:pPr>
            <a:r>
              <a:rPr lang="en-US" sz="2000">
                <a:solidFill>
                  <a:schemeClr val="accent2">
                    <a:lumMod val="49000"/>
                  </a:schemeClr>
                </a:solidFill>
                <a:latin typeface="Times New Roman"/>
                <a:cs typeface="Times New Roman"/>
              </a:rPr>
              <a:t>Visible encrypted data can attract attention or become a target.</a:t>
            </a:r>
          </a:p>
          <a:p>
            <a:pPr>
              <a:lnSpc>
                <a:spcPct val="150000"/>
              </a:lnSpc>
              <a:spcBef>
                <a:spcPts val="500"/>
              </a:spcBef>
              <a:spcAft>
                <a:spcPts val="500"/>
              </a:spcAft>
            </a:pPr>
            <a:r>
              <a:rPr lang="en-US" sz="2000">
                <a:solidFill>
                  <a:schemeClr val="accent2">
                    <a:lumMod val="49000"/>
                  </a:schemeClr>
                </a:solidFill>
                <a:latin typeface="Times New Roman"/>
                <a:cs typeface="Times New Roman"/>
              </a:rPr>
              <a:t>Steganography hides data inside regular files (images, audio, video), concealing its presence.</a:t>
            </a:r>
          </a:p>
          <a:p>
            <a:pPr>
              <a:lnSpc>
                <a:spcPct val="150000"/>
              </a:lnSpc>
              <a:spcBef>
                <a:spcPts val="500"/>
              </a:spcBef>
              <a:spcAft>
                <a:spcPts val="500"/>
              </a:spcAft>
            </a:pPr>
            <a:r>
              <a:rPr lang="en-US" sz="2000">
                <a:solidFill>
                  <a:schemeClr val="accent2">
                    <a:lumMod val="49000"/>
                  </a:schemeClr>
                </a:solidFill>
                <a:latin typeface="Times New Roman"/>
                <a:cs typeface="Times New Roman"/>
              </a:rPr>
              <a:t>It is less likely to be detected or flagged by surveillance systems.</a:t>
            </a:r>
          </a:p>
          <a:p>
            <a:pPr>
              <a:lnSpc>
                <a:spcPct val="150000"/>
              </a:lnSpc>
              <a:spcBef>
                <a:spcPts val="500"/>
              </a:spcBef>
              <a:spcAft>
                <a:spcPts val="500"/>
              </a:spcAft>
            </a:pPr>
            <a:r>
              <a:rPr lang="en-US" sz="2000">
                <a:solidFill>
                  <a:schemeClr val="accent2">
                    <a:lumMod val="49000"/>
                  </a:schemeClr>
                </a:solidFill>
                <a:latin typeface="Times New Roman"/>
                <a:cs typeface="Times New Roman"/>
              </a:rPr>
              <a:t>Combining encryption with steganography offers dual-layer security:</a:t>
            </a:r>
          </a:p>
          <a:p>
            <a:pPr>
              <a:lnSpc>
                <a:spcPct val="150000"/>
              </a:lnSpc>
              <a:spcBef>
                <a:spcPts val="500"/>
              </a:spcBef>
              <a:spcAft>
                <a:spcPts val="500"/>
              </a:spcAft>
            </a:pPr>
            <a:r>
              <a:rPr lang="en-US" sz="2000">
                <a:solidFill>
                  <a:schemeClr val="accent2">
                    <a:lumMod val="49000"/>
                  </a:schemeClr>
                </a:solidFill>
                <a:latin typeface="Times New Roman"/>
                <a:cs typeface="Times New Roman"/>
              </a:rPr>
              <a:t>Encryption secures the content.</a:t>
            </a:r>
          </a:p>
          <a:p>
            <a:pPr>
              <a:lnSpc>
                <a:spcPct val="150000"/>
              </a:lnSpc>
              <a:spcBef>
                <a:spcPts val="500"/>
              </a:spcBef>
              <a:spcAft>
                <a:spcPts val="500"/>
              </a:spcAft>
            </a:pPr>
            <a:r>
              <a:rPr lang="en-US" sz="2000">
                <a:solidFill>
                  <a:schemeClr val="accent2">
                    <a:lumMod val="49000"/>
                  </a:schemeClr>
                </a:solidFill>
                <a:latin typeface="Times New Roman"/>
                <a:cs typeface="Times New Roman"/>
              </a:rPr>
              <a:t>Steganography hides the existence of the content.</a:t>
            </a:r>
            <a:endParaRPr lang="en-IN" sz="2000" cap="none">
              <a:solidFill>
                <a:schemeClr val="accent2">
                  <a:lumMod val="49000"/>
                </a:schemeClr>
              </a:solidFill>
              <a:latin typeface="Times New Roman"/>
              <a:cs typeface="Times New Roman"/>
            </a:endParaRPr>
          </a:p>
        </p:txBody>
      </p:sp>
      <p:sp>
        <p:nvSpPr>
          <p:cNvPr id="2" name="Title 1">
            <a:extLst>
              <a:ext uri="{FF2B5EF4-FFF2-40B4-BE49-F238E27FC236}">
                <a16:creationId xmlns:a16="http://schemas.microsoft.com/office/drawing/2014/main" id="{8C085834-1181-C6B4-A3B7-D2ED4F07D50D}"/>
              </a:ext>
            </a:extLst>
          </p:cNvPr>
          <p:cNvSpPr txBox="1">
            <a:spLocks/>
          </p:cNvSpPr>
          <p:nvPr/>
        </p:nvSpPr>
        <p:spPr>
          <a:xfrm>
            <a:off x="914087" y="456845"/>
            <a:ext cx="10363825" cy="78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Existing system</a:t>
            </a:r>
            <a:endParaRPr lang="en-IN" sz="4000" b="1">
              <a:solidFill>
                <a:schemeClr val="accent2">
                  <a:lumMod val="49000"/>
                </a:schemeClr>
              </a:solidFill>
              <a:latin typeface="Times New Roman"/>
              <a:cs typeface="Times New Roman"/>
            </a:endParaRPr>
          </a:p>
        </p:txBody>
      </p:sp>
    </p:spTree>
    <p:extLst>
      <p:ext uri="{BB962C8B-B14F-4D97-AF65-F5344CB8AC3E}">
        <p14:creationId xmlns:p14="http://schemas.microsoft.com/office/powerpoint/2010/main" val="36247493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D44C78-AFD9-3C24-44FA-2CB5E9CF4537}"/>
              </a:ext>
            </a:extLst>
          </p:cNvPr>
          <p:cNvSpPr txBox="1">
            <a:spLocks/>
          </p:cNvSpPr>
          <p:nvPr/>
        </p:nvSpPr>
        <p:spPr>
          <a:xfrm>
            <a:off x="913772" y="200502"/>
            <a:ext cx="10363825" cy="782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Existing system - limitations</a:t>
            </a:r>
            <a:endParaRPr lang="en-IN" sz="4000" b="1">
              <a:solidFill>
                <a:schemeClr val="accent2">
                  <a:lumMod val="49000"/>
                </a:schemeClr>
              </a:solidFill>
              <a:latin typeface="Times New Roman"/>
              <a:cs typeface="Times New Roman"/>
            </a:endParaRPr>
          </a:p>
        </p:txBody>
      </p:sp>
      <p:sp>
        <p:nvSpPr>
          <p:cNvPr id="5" name="Content Placeholder 2">
            <a:extLst>
              <a:ext uri="{FF2B5EF4-FFF2-40B4-BE49-F238E27FC236}">
                <a16:creationId xmlns:a16="http://schemas.microsoft.com/office/drawing/2014/main" id="{A37DBF37-FB2F-82EE-9AA0-DD49AA2DA705}"/>
              </a:ext>
            </a:extLst>
          </p:cNvPr>
          <p:cNvSpPr>
            <a:spLocks noGrp="1"/>
          </p:cNvSpPr>
          <p:nvPr>
            <p:ph sz="quarter" idx="13"/>
          </p:nvPr>
        </p:nvSpPr>
        <p:spPr>
          <a:xfrm>
            <a:off x="913772" y="1055530"/>
            <a:ext cx="10001155" cy="4305780"/>
          </a:xfrm>
        </p:spPr>
        <p:txBody>
          <a:bodyPr vert="horz" lIns="91440" tIns="45720" rIns="91440" bIns="45720" rtlCol="0" anchor="t">
            <a:noAutofit/>
          </a:bodyPr>
          <a:lstStyle/>
          <a:p>
            <a:pPr>
              <a:lnSpc>
                <a:spcPct val="150000"/>
              </a:lnSpc>
            </a:pPr>
            <a:r>
              <a:rPr lang="en-US" sz="2000" b="1" cap="none">
                <a:solidFill>
                  <a:schemeClr val="accent2">
                    <a:lumMod val="50000"/>
                  </a:schemeClr>
                </a:solidFill>
                <a:latin typeface="Times New Roman"/>
                <a:cs typeface="Times New Roman"/>
              </a:rPr>
              <a:t>Obvious encryption</a:t>
            </a:r>
            <a:r>
              <a:rPr lang="en-US" sz="2000" cap="none">
                <a:solidFill>
                  <a:schemeClr val="accent2">
                    <a:lumMod val="50000"/>
                  </a:schemeClr>
                </a:solidFill>
                <a:latin typeface="Times New Roman"/>
                <a:cs typeface="Times New Roman"/>
              </a:rPr>
              <a:t> – encrypted files look suspicious, making them more likely to be intercepted.</a:t>
            </a:r>
          </a:p>
          <a:p>
            <a:pPr>
              <a:lnSpc>
                <a:spcPct val="150000"/>
              </a:lnSpc>
            </a:pPr>
            <a:r>
              <a:rPr lang="en-US" sz="2000" b="1" cap="none">
                <a:solidFill>
                  <a:schemeClr val="accent2">
                    <a:lumMod val="50000"/>
                  </a:schemeClr>
                </a:solidFill>
                <a:latin typeface="Times New Roman"/>
                <a:cs typeface="Times New Roman"/>
              </a:rPr>
              <a:t>Vulnerable to attacks</a:t>
            </a:r>
            <a:r>
              <a:rPr lang="en-US" sz="2000" cap="none">
                <a:solidFill>
                  <a:schemeClr val="accent2">
                    <a:lumMod val="50000"/>
                  </a:schemeClr>
                </a:solidFill>
                <a:latin typeface="Times New Roman"/>
                <a:cs typeface="Times New Roman"/>
              </a:rPr>
              <a:t> – while encryption is strong, techniques like brute force and cryptanalysis can sometimes break it.</a:t>
            </a:r>
          </a:p>
          <a:p>
            <a:pPr>
              <a:lnSpc>
                <a:spcPct val="150000"/>
              </a:lnSpc>
            </a:pPr>
            <a:r>
              <a:rPr lang="en-US" sz="2000" b="1" cap="none">
                <a:solidFill>
                  <a:schemeClr val="accent2">
                    <a:lumMod val="50000"/>
                  </a:schemeClr>
                </a:solidFill>
                <a:latin typeface="Times New Roman"/>
                <a:cs typeface="Times New Roman"/>
              </a:rPr>
              <a:t>Lack of concealment</a:t>
            </a:r>
            <a:r>
              <a:rPr lang="en-US" sz="2000" cap="none">
                <a:solidFill>
                  <a:schemeClr val="accent2">
                    <a:lumMod val="50000"/>
                  </a:schemeClr>
                </a:solidFill>
                <a:latin typeface="Times New Roman"/>
                <a:cs typeface="Times New Roman"/>
              </a:rPr>
              <a:t> – traditional encryption focuses on securing the message, but it doesn’t hide the fact that the message exists.</a:t>
            </a:r>
          </a:p>
          <a:p>
            <a:pPr>
              <a:lnSpc>
                <a:spcPct val="150000"/>
              </a:lnSpc>
            </a:pPr>
            <a:r>
              <a:rPr lang="en-US" sz="2000" b="1" cap="none">
                <a:solidFill>
                  <a:schemeClr val="accent2">
                    <a:lumMod val="50000"/>
                  </a:schemeClr>
                </a:solidFill>
                <a:latin typeface="Times New Roman"/>
                <a:cs typeface="Times New Roman"/>
              </a:rPr>
              <a:t>Extra storage overhead</a:t>
            </a:r>
            <a:r>
              <a:rPr lang="en-US" sz="2000" cap="none">
                <a:solidFill>
                  <a:schemeClr val="accent2">
                    <a:lumMod val="50000"/>
                  </a:schemeClr>
                </a:solidFill>
                <a:latin typeface="Times New Roman"/>
                <a:cs typeface="Times New Roman"/>
              </a:rPr>
              <a:t> – encrypted files often require more space, making them harder to share efficiently.</a:t>
            </a:r>
          </a:p>
          <a:p>
            <a:pPr>
              <a:lnSpc>
                <a:spcPct val="150000"/>
              </a:lnSpc>
            </a:pPr>
            <a:r>
              <a:rPr lang="en-US" sz="2000" cap="none">
                <a:solidFill>
                  <a:schemeClr val="accent2">
                    <a:lumMod val="50000"/>
                  </a:schemeClr>
                </a:solidFill>
                <a:latin typeface="Times New Roman"/>
                <a:ea typeface="Open Sans"/>
                <a:cs typeface="Times New Roman"/>
              </a:rPr>
              <a:t>The existing system </a:t>
            </a:r>
            <a:r>
              <a:rPr lang="en-US" sz="2000" b="1" cap="none">
                <a:solidFill>
                  <a:schemeClr val="accent2">
                    <a:lumMod val="50000"/>
                  </a:schemeClr>
                </a:solidFill>
                <a:latin typeface="Times New Roman"/>
                <a:ea typeface="Open Sans"/>
                <a:cs typeface="Times New Roman"/>
              </a:rPr>
              <a:t>lacks concealment</a:t>
            </a:r>
            <a:r>
              <a:rPr lang="en-US" sz="2000" cap="none">
                <a:solidFill>
                  <a:schemeClr val="accent2">
                    <a:lumMod val="50000"/>
                  </a:schemeClr>
                </a:solidFill>
                <a:latin typeface="Times New Roman"/>
                <a:ea typeface="Open Sans"/>
                <a:cs typeface="Times New Roman"/>
              </a:rPr>
              <a:t>, focusing on securing the message but not hiding its existence, and often requires extra storage overhead.</a:t>
            </a:r>
            <a:endParaRPr lang="en-IN" sz="2000" cap="none">
              <a:solidFill>
                <a:schemeClr val="accent2">
                  <a:lumMod val="50000"/>
                </a:schemeClr>
              </a:solidFill>
              <a:latin typeface="Times New Roman"/>
              <a:ea typeface="Open Sans"/>
              <a:cs typeface="Times New Roman"/>
            </a:endParaRPr>
          </a:p>
          <a:p>
            <a:endParaRPr lang="en-IN" sz="2000" cap="none">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10115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5500-0F89-FFE8-5CFA-C842A3D8C539}"/>
              </a:ext>
            </a:extLst>
          </p:cNvPr>
          <p:cNvSpPr>
            <a:spLocks noGrp="1"/>
          </p:cNvSpPr>
          <p:nvPr>
            <p:ph type="title"/>
          </p:nvPr>
        </p:nvSpPr>
        <p:spPr>
          <a:xfrm>
            <a:off x="759759" y="230654"/>
            <a:ext cx="10515600" cy="749607"/>
          </a:xfrm>
        </p:spPr>
        <p:txBody>
          <a:bodyPr>
            <a:normAutofit/>
          </a:bodyPr>
          <a:lstStyle/>
          <a:p>
            <a:pPr algn="ctr"/>
            <a:r>
              <a:rPr lang="en-US" sz="4000" b="1">
                <a:solidFill>
                  <a:schemeClr val="accent2">
                    <a:lumMod val="49000"/>
                  </a:schemeClr>
                </a:solidFill>
                <a:latin typeface="Times New Roman"/>
                <a:cs typeface="Times New Roman"/>
              </a:rPr>
              <a:t>Proposed System</a:t>
            </a:r>
            <a:endParaRPr lang="en-IN"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EDE7D4DA-3763-50D0-6383-81DF1A8E6F20}"/>
              </a:ext>
            </a:extLst>
          </p:cNvPr>
          <p:cNvSpPr>
            <a:spLocks noGrp="1"/>
          </p:cNvSpPr>
          <p:nvPr>
            <p:ph sz="quarter" idx="13"/>
          </p:nvPr>
        </p:nvSpPr>
        <p:spPr>
          <a:xfrm>
            <a:off x="902568" y="1157677"/>
            <a:ext cx="9635444" cy="4532670"/>
          </a:xfrm>
        </p:spPr>
        <p:txBody>
          <a:bodyPr vert="horz" lIns="91440" tIns="45720" rIns="91440" bIns="45720" rtlCol="0" anchor="t">
            <a:noAutofit/>
          </a:bodyPr>
          <a:lstStyle/>
          <a:p>
            <a:pPr marL="0" indent="0">
              <a:spcBef>
                <a:spcPts val="800"/>
              </a:spcBef>
              <a:spcAft>
                <a:spcPts val="800"/>
              </a:spcAft>
              <a:buNone/>
            </a:pPr>
            <a:r>
              <a:rPr lang="en-US" sz="2000" cap="none">
                <a:solidFill>
                  <a:schemeClr val="accent2">
                    <a:lumMod val="49000"/>
                  </a:schemeClr>
                </a:solidFill>
                <a:latin typeface="Times New Roman"/>
                <a:cs typeface="Times New Roman"/>
              </a:rPr>
              <a:t>The proposed system is a </a:t>
            </a:r>
            <a:r>
              <a:rPr lang="en-US" sz="2000" b="1" cap="none">
                <a:solidFill>
                  <a:schemeClr val="accent2">
                    <a:lumMod val="49000"/>
                  </a:schemeClr>
                </a:solidFill>
                <a:latin typeface="Times New Roman"/>
                <a:cs typeface="Times New Roman"/>
              </a:rPr>
              <a:t>web-based application</a:t>
            </a:r>
            <a:r>
              <a:rPr lang="en-US" sz="2000" cap="none">
                <a:solidFill>
                  <a:schemeClr val="accent2">
                    <a:lumMod val="49000"/>
                  </a:schemeClr>
                </a:solidFill>
                <a:latin typeface="Times New Roman"/>
                <a:cs typeface="Times New Roman"/>
              </a:rPr>
              <a:t> that allows users to </a:t>
            </a:r>
            <a:r>
              <a:rPr lang="en-US" sz="2000" b="1" cap="none">
                <a:solidFill>
                  <a:schemeClr val="accent2">
                    <a:lumMod val="49000"/>
                  </a:schemeClr>
                </a:solidFill>
                <a:latin typeface="Times New Roman"/>
                <a:cs typeface="Times New Roman"/>
              </a:rPr>
              <a:t>hide secret text messages inside images</a:t>
            </a:r>
            <a:r>
              <a:rPr lang="en-US" sz="2000" cap="none">
                <a:solidFill>
                  <a:schemeClr val="accent2">
                    <a:lumMod val="49000"/>
                  </a:schemeClr>
                </a:solidFill>
                <a:latin typeface="Times New Roman"/>
                <a:cs typeface="Times New Roman"/>
              </a:rPr>
              <a:t> using a method called </a:t>
            </a:r>
            <a:r>
              <a:rPr lang="en-US" sz="2000" b="1" cap="none">
                <a:solidFill>
                  <a:schemeClr val="accent2">
                    <a:lumMod val="49000"/>
                  </a:schemeClr>
                </a:solidFill>
                <a:latin typeface="Times New Roman"/>
                <a:cs typeface="Times New Roman"/>
              </a:rPr>
              <a:t>steganography</a:t>
            </a:r>
            <a:r>
              <a:rPr lang="en-US" sz="2000" cap="none">
                <a:solidFill>
                  <a:schemeClr val="accent2">
                    <a:lumMod val="49000"/>
                  </a:schemeClr>
                </a:solidFill>
                <a:latin typeface="Times New Roman"/>
                <a:cs typeface="Times New Roman"/>
              </a:rPr>
              <a:t>. This means the secret message is embedded into an image in such a way that the image looks completely normal to anyone else. On top of that, the system uses </a:t>
            </a:r>
            <a:r>
              <a:rPr lang="en-US" sz="2000" b="1" cap="none">
                <a:solidFill>
                  <a:schemeClr val="accent2">
                    <a:lumMod val="49000"/>
                  </a:schemeClr>
                </a:solidFill>
                <a:latin typeface="Times New Roman"/>
                <a:cs typeface="Times New Roman"/>
              </a:rPr>
              <a:t>password protection</a:t>
            </a:r>
            <a:r>
              <a:rPr lang="en-US" sz="2000" cap="none">
                <a:solidFill>
                  <a:schemeClr val="accent2">
                    <a:lumMod val="49000"/>
                  </a:schemeClr>
                </a:solidFill>
                <a:latin typeface="Times New Roman"/>
                <a:cs typeface="Times New Roman"/>
              </a:rPr>
              <a:t> and a unique </a:t>
            </a:r>
            <a:r>
              <a:rPr lang="en-US" sz="2000" b="1" cap="none">
                <a:solidFill>
                  <a:schemeClr val="accent2">
                    <a:lumMod val="49000"/>
                  </a:schemeClr>
                </a:solidFill>
                <a:latin typeface="Times New Roman"/>
                <a:cs typeface="Times New Roman"/>
              </a:rPr>
              <a:t>image ID</a:t>
            </a:r>
            <a:r>
              <a:rPr lang="en-US" sz="2000" cap="none">
                <a:solidFill>
                  <a:schemeClr val="accent2">
                    <a:lumMod val="49000"/>
                  </a:schemeClr>
                </a:solidFill>
                <a:latin typeface="Times New Roman"/>
                <a:cs typeface="Times New Roman"/>
              </a:rPr>
              <a:t> to ensure only authorized users can retrieve the message.</a:t>
            </a:r>
          </a:p>
          <a:p>
            <a:pPr>
              <a:spcBef>
                <a:spcPts val="800"/>
              </a:spcBef>
              <a:spcAft>
                <a:spcPts val="800"/>
              </a:spcAft>
              <a:buNone/>
            </a:pPr>
            <a:r>
              <a:rPr lang="en-US" sz="2000" b="1" cap="none">
                <a:solidFill>
                  <a:schemeClr val="accent2">
                    <a:lumMod val="49000"/>
                  </a:schemeClr>
                </a:solidFill>
                <a:latin typeface="Times New Roman"/>
                <a:cs typeface="Times New Roman"/>
              </a:rPr>
              <a:t>Main purpose:</a:t>
            </a:r>
          </a:p>
          <a:p>
            <a:pPr>
              <a:spcBef>
                <a:spcPts val="800"/>
              </a:spcBef>
              <a:spcAft>
                <a:spcPts val="800"/>
              </a:spcAft>
              <a:buNone/>
            </a:pPr>
            <a:r>
              <a:rPr lang="en-US" sz="2000" cap="none">
                <a:solidFill>
                  <a:schemeClr val="accent2">
                    <a:lumMod val="49000"/>
                  </a:schemeClr>
                </a:solidFill>
                <a:latin typeface="Times New Roman"/>
                <a:cs typeface="Times New Roman"/>
              </a:rPr>
              <a:t>To provide a </a:t>
            </a:r>
            <a:r>
              <a:rPr lang="en-US" sz="2000" b="1">
                <a:solidFill>
                  <a:schemeClr val="accent2">
                    <a:lumMod val="49000"/>
                  </a:schemeClr>
                </a:solidFill>
                <a:latin typeface="Times New Roman"/>
                <a:cs typeface="Times New Roman"/>
              </a:rPr>
              <a:t>triple</a:t>
            </a:r>
            <a:r>
              <a:rPr lang="en-US" sz="2000" b="1" cap="none">
                <a:solidFill>
                  <a:schemeClr val="accent2">
                    <a:lumMod val="49000"/>
                  </a:schemeClr>
                </a:solidFill>
                <a:latin typeface="Times New Roman"/>
                <a:cs typeface="Times New Roman"/>
              </a:rPr>
              <a:t>-layer security system</a:t>
            </a:r>
            <a:r>
              <a:rPr lang="en-US" sz="2000" cap="none">
                <a:solidFill>
                  <a:schemeClr val="accent2">
                    <a:lumMod val="49000"/>
                  </a:schemeClr>
                </a:solidFill>
                <a:latin typeface="Times New Roman"/>
                <a:cs typeface="Times New Roman"/>
              </a:rPr>
              <a:t>:</a:t>
            </a:r>
          </a:p>
          <a:p>
            <a:pPr marL="342900" indent="-342900">
              <a:spcBef>
                <a:spcPts val="800"/>
              </a:spcBef>
              <a:spcAft>
                <a:spcPts val="800"/>
              </a:spcAft>
              <a:buAutoNum type="arabicPeriod"/>
            </a:pPr>
            <a:r>
              <a:rPr lang="en-US" sz="2000" b="1" cap="none">
                <a:solidFill>
                  <a:schemeClr val="accent2">
                    <a:lumMod val="49000"/>
                  </a:schemeClr>
                </a:solidFill>
                <a:latin typeface="Times New Roman"/>
                <a:cs typeface="Times New Roman"/>
              </a:rPr>
              <a:t>Encrypt </a:t>
            </a:r>
            <a:r>
              <a:rPr lang="en-US" sz="2000" cap="none">
                <a:solidFill>
                  <a:schemeClr val="accent2">
                    <a:lumMod val="49000"/>
                  </a:schemeClr>
                </a:solidFill>
                <a:latin typeface="Times New Roman"/>
                <a:cs typeface="Times New Roman"/>
              </a:rPr>
              <a:t>message using </a:t>
            </a:r>
            <a:r>
              <a:rPr lang="en-US" sz="2000" cap="none" err="1">
                <a:solidFill>
                  <a:schemeClr val="accent2">
                    <a:lumMod val="49000"/>
                  </a:schemeClr>
                </a:solidFill>
                <a:latin typeface="Times New Roman"/>
                <a:cs typeface="Times New Roman"/>
              </a:rPr>
              <a:t>ceasar</a:t>
            </a:r>
            <a:r>
              <a:rPr lang="en-US" sz="2000" cap="none">
                <a:solidFill>
                  <a:schemeClr val="accent2">
                    <a:lumMod val="49000"/>
                  </a:schemeClr>
                </a:solidFill>
                <a:latin typeface="Times New Roman"/>
                <a:cs typeface="Times New Roman"/>
              </a:rPr>
              <a:t> cipher algorithm</a:t>
            </a:r>
            <a:endParaRPr lang="en-US" sz="2000" b="1" cap="none">
              <a:solidFill>
                <a:schemeClr val="accent2">
                  <a:lumMod val="49000"/>
                </a:schemeClr>
              </a:solidFill>
              <a:latin typeface="Times New Roman"/>
              <a:cs typeface="Times New Roman"/>
            </a:endParaRPr>
          </a:p>
          <a:p>
            <a:pPr marL="342900" indent="-342900">
              <a:spcBef>
                <a:spcPts val="800"/>
              </a:spcBef>
              <a:spcAft>
                <a:spcPts val="800"/>
              </a:spcAft>
              <a:buAutoNum type="arabicPeriod"/>
            </a:pPr>
            <a:r>
              <a:rPr lang="en-US" sz="2000" b="1" cap="none">
                <a:solidFill>
                  <a:schemeClr val="accent2">
                    <a:lumMod val="49000"/>
                  </a:schemeClr>
                </a:solidFill>
                <a:latin typeface="Times New Roman"/>
                <a:cs typeface="Times New Roman"/>
              </a:rPr>
              <a:t>Hide</a:t>
            </a:r>
            <a:r>
              <a:rPr lang="en-US" sz="2000" cap="none">
                <a:solidFill>
                  <a:schemeClr val="accent2">
                    <a:lumMod val="49000"/>
                  </a:schemeClr>
                </a:solidFill>
                <a:latin typeface="Times New Roman"/>
                <a:cs typeface="Times New Roman"/>
              </a:rPr>
              <a:t> the existence of the message.</a:t>
            </a:r>
          </a:p>
          <a:p>
            <a:pPr marL="342900" indent="-342900">
              <a:spcBef>
                <a:spcPts val="800"/>
              </a:spcBef>
              <a:spcAft>
                <a:spcPts val="800"/>
              </a:spcAft>
              <a:buAutoNum type="arabicPeriod"/>
            </a:pPr>
            <a:r>
              <a:rPr lang="en-US" sz="2000" b="1" cap="none">
                <a:solidFill>
                  <a:schemeClr val="accent2">
                    <a:lumMod val="49000"/>
                  </a:schemeClr>
                </a:solidFill>
                <a:latin typeface="Times New Roman"/>
                <a:cs typeface="Times New Roman"/>
              </a:rPr>
              <a:t>Protect</a:t>
            </a:r>
            <a:r>
              <a:rPr lang="en-US" sz="2000" cap="none">
                <a:solidFill>
                  <a:schemeClr val="accent2">
                    <a:lumMod val="49000"/>
                  </a:schemeClr>
                </a:solidFill>
                <a:latin typeface="Times New Roman"/>
                <a:cs typeface="Times New Roman"/>
              </a:rPr>
              <a:t> the message with a password and unique identifier.</a:t>
            </a:r>
          </a:p>
          <a:p>
            <a:pPr>
              <a:spcBef>
                <a:spcPts val="800"/>
              </a:spcBef>
              <a:spcAft>
                <a:spcPts val="800"/>
              </a:spcAft>
            </a:pPr>
            <a:r>
              <a:rPr lang="en-US" sz="2000" cap="none">
                <a:solidFill>
                  <a:schemeClr val="accent2">
                    <a:lumMod val="49000"/>
                  </a:schemeClr>
                </a:solidFill>
                <a:latin typeface="Times New Roman"/>
                <a:cs typeface="Times New Roman"/>
              </a:rPr>
              <a:t>This makes it far </a:t>
            </a:r>
            <a:r>
              <a:rPr lang="en-US" sz="2000" b="1" cap="none">
                <a:solidFill>
                  <a:schemeClr val="accent2">
                    <a:lumMod val="49000"/>
                  </a:schemeClr>
                </a:solidFill>
                <a:latin typeface="Times New Roman"/>
                <a:cs typeface="Times New Roman"/>
              </a:rPr>
              <a:t>less likely to be detected or targeted</a:t>
            </a:r>
            <a:r>
              <a:rPr lang="en-US" sz="2000" cap="none">
                <a:solidFill>
                  <a:schemeClr val="accent2">
                    <a:lumMod val="49000"/>
                  </a:schemeClr>
                </a:solidFill>
                <a:latin typeface="Times New Roman"/>
                <a:cs typeface="Times New Roman"/>
              </a:rPr>
              <a:t>, unlike traditional encryption methods which clearly show that data is being hidden.</a:t>
            </a:r>
          </a:p>
        </p:txBody>
      </p:sp>
    </p:spTree>
    <p:extLst>
      <p:ext uri="{BB962C8B-B14F-4D97-AF65-F5344CB8AC3E}">
        <p14:creationId xmlns:p14="http://schemas.microsoft.com/office/powerpoint/2010/main" val="31819764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9A996-7CEF-1BD8-E68A-D095AE5FE049}"/>
              </a:ext>
            </a:extLst>
          </p:cNvPr>
          <p:cNvSpPr>
            <a:spLocks noGrp="1"/>
          </p:cNvSpPr>
          <p:nvPr>
            <p:ph type="title"/>
          </p:nvPr>
        </p:nvSpPr>
        <p:spPr>
          <a:xfrm>
            <a:off x="894229" y="365125"/>
            <a:ext cx="10392336" cy="749607"/>
          </a:xfrm>
        </p:spPr>
        <p:txBody>
          <a:bodyPr>
            <a:normAutofit/>
          </a:bodyPr>
          <a:lstStyle/>
          <a:p>
            <a:pPr algn="ctr"/>
            <a:r>
              <a:rPr lang="en-US" sz="4000" b="1">
                <a:solidFill>
                  <a:schemeClr val="accent2">
                    <a:lumMod val="49000"/>
                  </a:schemeClr>
                </a:solidFill>
                <a:latin typeface="Times New Roman"/>
                <a:cs typeface="Times New Roman"/>
              </a:rPr>
              <a:t>Extension</a:t>
            </a:r>
          </a:p>
        </p:txBody>
      </p:sp>
      <p:sp>
        <p:nvSpPr>
          <p:cNvPr id="3" name="Content Placeholder 2">
            <a:extLst>
              <a:ext uri="{FF2B5EF4-FFF2-40B4-BE49-F238E27FC236}">
                <a16:creationId xmlns:a16="http://schemas.microsoft.com/office/drawing/2014/main" id="{60D12E03-1194-3350-CAF5-75F9C8E6A695}"/>
              </a:ext>
            </a:extLst>
          </p:cNvPr>
          <p:cNvSpPr>
            <a:spLocks noGrp="1"/>
          </p:cNvSpPr>
          <p:nvPr>
            <p:ph sz="quarter" idx="13"/>
          </p:nvPr>
        </p:nvSpPr>
        <p:spPr>
          <a:xfrm>
            <a:off x="913774" y="1268362"/>
            <a:ext cx="10363826" cy="4949558"/>
          </a:xfrm>
        </p:spPr>
        <p:txBody>
          <a:bodyPr vert="horz" lIns="91440" tIns="45720" rIns="91440" bIns="45720" rtlCol="0" anchor="t">
            <a:no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accent2">
                    <a:lumMod val="50000"/>
                  </a:schemeClr>
                </a:solidFill>
                <a:effectLst/>
                <a:latin typeface="Times New Roman"/>
                <a:cs typeface="Times New Roman"/>
              </a:rPr>
              <a:t>Steganography Technique:</a:t>
            </a:r>
            <a:r>
              <a:rPr kumimoji="0" lang="en-US" altLang="en-US" sz="2400" b="0" i="0" u="none" strike="noStrike" cap="none" normalizeH="0" baseline="0">
                <a:ln>
                  <a:noFill/>
                </a:ln>
                <a:solidFill>
                  <a:schemeClr val="accent2">
                    <a:lumMod val="50000"/>
                  </a:schemeClr>
                </a:solidFill>
                <a:effectLst/>
                <a:latin typeface="Times New Roman"/>
                <a:cs typeface="Times New Roman"/>
              </a:rPr>
              <a:t> Hides the message inside image pixels without changing the image appearance.</a:t>
            </a:r>
            <a:endParaRPr lang="en-US" altLang="en-US" sz="2400" b="0" i="0" u="none" strike="noStrike" cap="none" normalizeH="0" baseline="0">
              <a:ln>
                <a:noFill/>
              </a:ln>
              <a:solidFill>
                <a:schemeClr val="accent2">
                  <a:lumMod val="50000"/>
                </a:schemeClr>
              </a:solidFill>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accent2">
                    <a:lumMod val="50000"/>
                  </a:schemeClr>
                </a:solidFill>
                <a:effectLst/>
                <a:latin typeface="Times New Roman"/>
                <a:cs typeface="Times New Roman"/>
              </a:rPr>
              <a:t>Password Protection:</a:t>
            </a:r>
            <a:r>
              <a:rPr kumimoji="0" lang="en-US" altLang="en-US" sz="2400" b="0" i="0" u="none" strike="noStrike" cap="none" normalizeH="0" baseline="0">
                <a:ln>
                  <a:noFill/>
                </a:ln>
                <a:solidFill>
                  <a:schemeClr val="accent2">
                    <a:lumMod val="50000"/>
                  </a:schemeClr>
                </a:solidFill>
                <a:effectLst/>
                <a:latin typeface="Times New Roman"/>
                <a:cs typeface="Times New Roman"/>
              </a:rPr>
              <a:t> The hidden message is secured with a user-defined password.</a:t>
            </a:r>
            <a:endParaRPr lang="en-US" altLang="en-US" sz="2400" b="0" i="0" u="none" strike="noStrike" cap="none" normalizeH="0" baseline="0">
              <a:ln>
                <a:noFill/>
              </a:ln>
              <a:solidFill>
                <a:schemeClr val="accent2">
                  <a:lumMod val="50000"/>
                </a:schemeClr>
              </a:solidFill>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accent2">
                    <a:lumMod val="50000"/>
                  </a:schemeClr>
                </a:solidFill>
                <a:effectLst/>
                <a:latin typeface="Times New Roman"/>
                <a:cs typeface="Times New Roman"/>
              </a:rPr>
              <a:t>Image ID Authentication:</a:t>
            </a:r>
            <a:r>
              <a:rPr kumimoji="0" lang="en-US" altLang="en-US" sz="2400" b="0" i="0" u="none" strike="noStrike" cap="none" normalizeH="0" baseline="0">
                <a:ln>
                  <a:noFill/>
                </a:ln>
                <a:solidFill>
                  <a:schemeClr val="accent2">
                    <a:lumMod val="50000"/>
                  </a:schemeClr>
                </a:solidFill>
                <a:effectLst/>
                <a:latin typeface="Times New Roman"/>
                <a:cs typeface="Times New Roman"/>
              </a:rPr>
              <a:t> Each encrypted image gets a unique ID stored in a database.</a:t>
            </a:r>
            <a:endParaRPr lang="en-US" altLang="en-US" sz="2400" b="0" i="0" u="none" strike="noStrike" cap="none" normalizeH="0" baseline="0">
              <a:ln>
                <a:noFill/>
              </a:ln>
              <a:solidFill>
                <a:schemeClr val="accent2">
                  <a:lumMod val="50000"/>
                </a:schemeClr>
              </a:solidFill>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accent2">
                    <a:lumMod val="50000"/>
                  </a:schemeClr>
                </a:solidFill>
                <a:effectLst/>
                <a:latin typeface="Times New Roman"/>
                <a:cs typeface="Times New Roman"/>
              </a:rPr>
              <a:t>Web-Based Interface:</a:t>
            </a:r>
            <a:r>
              <a:rPr kumimoji="0" lang="en-US" altLang="en-US" sz="2400" b="0" i="0" u="none" strike="noStrike" cap="none" normalizeH="0" baseline="0">
                <a:ln>
                  <a:noFill/>
                </a:ln>
                <a:solidFill>
                  <a:schemeClr val="accent2">
                    <a:lumMod val="50000"/>
                  </a:schemeClr>
                </a:solidFill>
                <a:effectLst/>
                <a:latin typeface="Times New Roman"/>
                <a:cs typeface="Times New Roman"/>
              </a:rPr>
              <a:t> Simple to use—no technical skills required.</a:t>
            </a:r>
            <a:endParaRPr lang="en-US" altLang="en-US" sz="2400" b="0" i="0" u="none" strike="noStrike" cap="none" normalizeH="0" baseline="0">
              <a:ln>
                <a:noFill/>
              </a:ln>
              <a:solidFill>
                <a:schemeClr val="accent2">
                  <a:lumMod val="50000"/>
                </a:schemeClr>
              </a:solidFill>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a:ln>
                  <a:noFill/>
                </a:ln>
                <a:solidFill>
                  <a:schemeClr val="accent2">
                    <a:lumMod val="50000"/>
                  </a:schemeClr>
                </a:solidFill>
                <a:effectLst/>
                <a:latin typeface="Times New Roman"/>
                <a:cs typeface="Times New Roman"/>
              </a:rPr>
              <a:t>Database Integration:</a:t>
            </a:r>
            <a:r>
              <a:rPr kumimoji="0" lang="en-US" altLang="en-US" sz="2400" b="0" i="0" u="none" strike="noStrike" cap="none" normalizeH="0" baseline="0">
                <a:ln>
                  <a:noFill/>
                </a:ln>
                <a:solidFill>
                  <a:schemeClr val="accent2">
                    <a:lumMod val="50000"/>
                  </a:schemeClr>
                </a:solidFill>
                <a:effectLst/>
                <a:latin typeface="Times New Roman"/>
                <a:cs typeface="Times New Roman"/>
              </a:rPr>
              <a:t> Stores image names, passwords, and image IDs securely in MySQL.</a:t>
            </a:r>
            <a:endParaRPr lang="en-US" altLang="en-US" sz="2400" b="0" i="0" u="none" strike="noStrike" cap="none" normalizeH="0" baseline="0">
              <a:ln>
                <a:noFill/>
              </a:ln>
              <a:solidFill>
                <a:schemeClr val="accent2">
                  <a:lumMod val="50000"/>
                </a:schemeClr>
              </a:solidFill>
              <a:effectLst/>
              <a:latin typeface="Times New Roman"/>
              <a:cs typeface="Times New Roman"/>
            </a:endParaRPr>
          </a:p>
        </p:txBody>
      </p:sp>
    </p:spTree>
    <p:extLst>
      <p:ext uri="{BB962C8B-B14F-4D97-AF65-F5344CB8AC3E}">
        <p14:creationId xmlns:p14="http://schemas.microsoft.com/office/powerpoint/2010/main" val="11676947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BEDA-5DD7-268A-B326-9D2C5EE50E08}"/>
              </a:ext>
            </a:extLst>
          </p:cNvPr>
          <p:cNvSpPr>
            <a:spLocks noGrp="1"/>
          </p:cNvSpPr>
          <p:nvPr>
            <p:ph type="title"/>
          </p:nvPr>
        </p:nvSpPr>
        <p:spPr>
          <a:xfrm>
            <a:off x="838200" y="365126"/>
            <a:ext cx="10515600" cy="701676"/>
          </a:xfrm>
        </p:spPr>
        <p:txBody>
          <a:bodyPr>
            <a:normAutofit/>
          </a:bodyPr>
          <a:lstStyle/>
          <a:p>
            <a:pPr algn="ctr"/>
            <a:r>
              <a:rPr lang="en-US" sz="4000" b="1">
                <a:solidFill>
                  <a:schemeClr val="accent2">
                    <a:lumMod val="49000"/>
                  </a:schemeClr>
                </a:solidFill>
                <a:latin typeface="Times New Roman"/>
                <a:cs typeface="Times New Roman"/>
              </a:rPr>
              <a:t>System Architecture</a:t>
            </a:r>
            <a:endParaRPr lang="en-IN" sz="4000" b="1">
              <a:solidFill>
                <a:schemeClr val="accent2">
                  <a:lumMod val="49000"/>
                </a:schemeClr>
              </a:solidFill>
              <a:latin typeface="Times New Roman"/>
              <a:cs typeface="Times New Roman"/>
            </a:endParaRPr>
          </a:p>
        </p:txBody>
      </p:sp>
      <p:pic>
        <p:nvPicPr>
          <p:cNvPr id="5" name="Content Placeholder 4">
            <a:extLst>
              <a:ext uri="{FF2B5EF4-FFF2-40B4-BE49-F238E27FC236}">
                <a16:creationId xmlns:a16="http://schemas.microsoft.com/office/drawing/2014/main" id="{47AB05A2-D4BF-F5FD-0180-1BFB7070707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414540"/>
            <a:ext cx="10515600" cy="4757659"/>
          </a:xfrm>
        </p:spPr>
      </p:pic>
    </p:spTree>
    <p:extLst>
      <p:ext uri="{BB962C8B-B14F-4D97-AF65-F5344CB8AC3E}">
        <p14:creationId xmlns:p14="http://schemas.microsoft.com/office/powerpoint/2010/main" val="22220776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4CF53-7766-3109-9099-F464B863653C}"/>
              </a:ext>
            </a:extLst>
          </p:cNvPr>
          <p:cNvSpPr>
            <a:spLocks noGrp="1"/>
          </p:cNvSpPr>
          <p:nvPr>
            <p:ph type="title"/>
          </p:nvPr>
        </p:nvSpPr>
        <p:spPr>
          <a:xfrm>
            <a:off x="838200" y="365126"/>
            <a:ext cx="10515600" cy="701676"/>
          </a:xfrm>
        </p:spPr>
        <p:txBody>
          <a:bodyPr>
            <a:normAutofit/>
          </a:bodyPr>
          <a:lstStyle/>
          <a:p>
            <a:pPr algn="ctr"/>
            <a:r>
              <a:rPr lang="en-US" sz="4000" b="1">
                <a:solidFill>
                  <a:schemeClr val="accent2">
                    <a:lumMod val="49000"/>
                  </a:schemeClr>
                </a:solidFill>
                <a:latin typeface="Times New Roman"/>
                <a:cs typeface="Times New Roman"/>
              </a:rPr>
              <a:t>Data Flow Diagram</a:t>
            </a:r>
          </a:p>
        </p:txBody>
      </p:sp>
      <p:pic>
        <p:nvPicPr>
          <p:cNvPr id="11" name="Content Placeholder 10">
            <a:extLst>
              <a:ext uri="{FF2B5EF4-FFF2-40B4-BE49-F238E27FC236}">
                <a16:creationId xmlns:a16="http://schemas.microsoft.com/office/drawing/2014/main" id="{894E444F-EB37-F3EF-2EE8-96AB4884148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32262" y="1602658"/>
            <a:ext cx="11100977" cy="4562167"/>
          </a:xfrm>
        </p:spPr>
      </p:pic>
    </p:spTree>
    <p:extLst>
      <p:ext uri="{BB962C8B-B14F-4D97-AF65-F5344CB8AC3E}">
        <p14:creationId xmlns:p14="http://schemas.microsoft.com/office/powerpoint/2010/main" val="330171295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906F24-9106-EF80-10BC-C660F2736507}"/>
              </a:ext>
            </a:extLst>
          </p:cNvPr>
          <p:cNvSpPr>
            <a:spLocks noGrp="1"/>
          </p:cNvSpPr>
          <p:nvPr>
            <p:ph type="title"/>
          </p:nvPr>
        </p:nvSpPr>
        <p:spPr>
          <a:xfrm>
            <a:off x="629265" y="247139"/>
            <a:ext cx="10536576" cy="900942"/>
          </a:xfrm>
        </p:spPr>
        <p:txBody>
          <a:bodyPr>
            <a:normAutofit/>
          </a:bodyPr>
          <a:lstStyle/>
          <a:p>
            <a:pPr algn="ctr">
              <a:spcBef>
                <a:spcPts val="0"/>
              </a:spcBef>
            </a:pPr>
            <a:r>
              <a:rPr lang="en-US" sz="4000" b="1">
                <a:solidFill>
                  <a:schemeClr val="accent2">
                    <a:lumMod val="49000"/>
                  </a:schemeClr>
                </a:solidFill>
                <a:latin typeface="Times New Roman"/>
                <a:cs typeface="Times New Roman"/>
              </a:rPr>
              <a:t>UML - Use Case Diagram</a:t>
            </a:r>
          </a:p>
        </p:txBody>
      </p:sp>
      <p:pic>
        <p:nvPicPr>
          <p:cNvPr id="7" name="Content Placeholder 6">
            <a:extLst>
              <a:ext uri="{FF2B5EF4-FFF2-40B4-BE49-F238E27FC236}">
                <a16:creationId xmlns:a16="http://schemas.microsoft.com/office/drawing/2014/main" id="{F31CE627-5936-41B5-C240-A2A2CA35040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16061" y="1396181"/>
            <a:ext cx="10536576" cy="4962406"/>
          </a:xfrm>
        </p:spPr>
      </p:pic>
    </p:spTree>
    <p:extLst>
      <p:ext uri="{BB962C8B-B14F-4D97-AF65-F5344CB8AC3E}">
        <p14:creationId xmlns:p14="http://schemas.microsoft.com/office/powerpoint/2010/main" val="287109124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620FAC-AE36-6030-93BD-5071B60742B2}"/>
              </a:ext>
            </a:extLst>
          </p:cNvPr>
          <p:cNvSpPr>
            <a:spLocks noGrp="1"/>
          </p:cNvSpPr>
          <p:nvPr>
            <p:ph type="title"/>
          </p:nvPr>
        </p:nvSpPr>
        <p:spPr>
          <a:xfrm>
            <a:off x="838200" y="365126"/>
            <a:ext cx="10515600" cy="701676"/>
          </a:xfrm>
        </p:spPr>
        <p:txBody>
          <a:bodyPr>
            <a:normAutofit/>
          </a:bodyPr>
          <a:lstStyle/>
          <a:p>
            <a:pPr algn="ctr"/>
            <a:r>
              <a:rPr lang="en-US" sz="4000" b="1">
                <a:solidFill>
                  <a:schemeClr val="accent2">
                    <a:lumMod val="49000"/>
                  </a:schemeClr>
                </a:solidFill>
                <a:latin typeface="Times New Roman"/>
                <a:cs typeface="Times New Roman"/>
              </a:rPr>
              <a:t>UML - Class Diagram</a:t>
            </a:r>
          </a:p>
        </p:txBody>
      </p:sp>
      <p:pic>
        <p:nvPicPr>
          <p:cNvPr id="6" name="Content Placeholder 5">
            <a:extLst>
              <a:ext uri="{FF2B5EF4-FFF2-40B4-BE49-F238E27FC236}">
                <a16:creationId xmlns:a16="http://schemas.microsoft.com/office/drawing/2014/main" id="{BD5D49CF-6789-D2D5-98D4-3E441471D996}"/>
              </a:ext>
            </a:extLst>
          </p:cNvPr>
          <p:cNvPicPr>
            <a:picLocks noGrp="1" noChangeAspect="1"/>
          </p:cNvPicPr>
          <p:nvPr>
            <p:ph sz="quarter" idx="13"/>
          </p:nvPr>
        </p:nvPicPr>
        <p:blipFill>
          <a:blip r:embed="rId2"/>
          <a:stretch>
            <a:fillRect/>
          </a:stretch>
        </p:blipFill>
        <p:spPr>
          <a:xfrm>
            <a:off x="1317523" y="1066802"/>
            <a:ext cx="9733935" cy="5426071"/>
          </a:xfrm>
          <a:prstGeom prst="rect">
            <a:avLst/>
          </a:prstGeom>
        </p:spPr>
      </p:pic>
    </p:spTree>
    <p:extLst>
      <p:ext uri="{BB962C8B-B14F-4D97-AF65-F5344CB8AC3E}">
        <p14:creationId xmlns:p14="http://schemas.microsoft.com/office/powerpoint/2010/main" val="227042016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57FEA6-7716-F3BE-A0A3-8EC0C458394E}"/>
              </a:ext>
            </a:extLst>
          </p:cNvPr>
          <p:cNvSpPr>
            <a:spLocks noGrp="1"/>
          </p:cNvSpPr>
          <p:nvPr>
            <p:ph type="title"/>
          </p:nvPr>
        </p:nvSpPr>
        <p:spPr>
          <a:xfrm>
            <a:off x="1848147" y="479180"/>
            <a:ext cx="8596668" cy="747736"/>
          </a:xfrm>
        </p:spPr>
        <p:txBody>
          <a:bodyPr>
            <a:normAutofit/>
          </a:bodyPr>
          <a:lstStyle/>
          <a:p>
            <a:pPr algn="ctr"/>
            <a:r>
              <a:rPr lang="en-US" b="1">
                <a:solidFill>
                  <a:schemeClr val="accent2">
                    <a:lumMod val="75000"/>
                  </a:schemeClr>
                </a:solidFill>
              </a:rPr>
              <a:t>Index</a:t>
            </a:r>
            <a:endParaRPr lang="en-IN" b="1">
              <a:solidFill>
                <a:schemeClr val="accent2">
                  <a:lumMod val="75000"/>
                </a:schemeClr>
              </a:solidFill>
            </a:endParaRPr>
          </a:p>
        </p:txBody>
      </p:sp>
      <p:graphicFrame>
        <p:nvGraphicFramePr>
          <p:cNvPr id="4" name="Content Placeholder 3">
            <a:extLst>
              <a:ext uri="{FF2B5EF4-FFF2-40B4-BE49-F238E27FC236}">
                <a16:creationId xmlns:a16="http://schemas.microsoft.com/office/drawing/2014/main" id="{0863AD09-E62E-FBC1-88A4-8CD856E31B23}"/>
              </a:ext>
            </a:extLst>
          </p:cNvPr>
          <p:cNvGraphicFramePr>
            <a:graphicFrameLocks noGrp="1"/>
          </p:cNvGraphicFramePr>
          <p:nvPr>
            <p:ph idx="4294967295"/>
            <p:extLst>
              <p:ext uri="{D42A27DB-BD31-4B8C-83A1-F6EECF244321}">
                <p14:modId xmlns:p14="http://schemas.microsoft.com/office/powerpoint/2010/main" val="3073636263"/>
              </p:ext>
            </p:extLst>
          </p:nvPr>
        </p:nvGraphicFramePr>
        <p:xfrm>
          <a:off x="1061883" y="1305574"/>
          <a:ext cx="10444815" cy="4919907"/>
        </p:xfrm>
        <a:graphic>
          <a:graphicData uri="http://schemas.openxmlformats.org/drawingml/2006/table">
            <a:tbl>
              <a:tblPr firstRow="1" bandRow="1">
                <a:tableStyleId>{3B4B98B0-60AC-42C2-AFA5-B58CD77FA1E5}</a:tableStyleId>
              </a:tblPr>
              <a:tblGrid>
                <a:gridCol w="779955">
                  <a:extLst>
                    <a:ext uri="{9D8B030D-6E8A-4147-A177-3AD203B41FA5}">
                      <a16:colId xmlns:a16="http://schemas.microsoft.com/office/drawing/2014/main" val="3425004888"/>
                    </a:ext>
                  </a:extLst>
                </a:gridCol>
                <a:gridCol w="8572390">
                  <a:extLst>
                    <a:ext uri="{9D8B030D-6E8A-4147-A177-3AD203B41FA5}">
                      <a16:colId xmlns:a16="http://schemas.microsoft.com/office/drawing/2014/main" val="4179587052"/>
                    </a:ext>
                  </a:extLst>
                </a:gridCol>
                <a:gridCol w="1092470">
                  <a:extLst>
                    <a:ext uri="{9D8B030D-6E8A-4147-A177-3AD203B41FA5}">
                      <a16:colId xmlns:a16="http://schemas.microsoft.com/office/drawing/2014/main" val="2126207809"/>
                    </a:ext>
                  </a:extLst>
                </a:gridCol>
              </a:tblGrid>
              <a:tr h="675282">
                <a:tc>
                  <a:txBody>
                    <a:bodyPr/>
                    <a:lstStyle/>
                    <a:p>
                      <a:pPr algn="ctr"/>
                      <a:r>
                        <a:rPr lang="en-US" b="0"/>
                        <a:t>S. No.</a:t>
                      </a:r>
                      <a:endParaRPr lang="en-IN" b="0">
                        <a:latin typeface="Times New Roman" panose="02020603050405020304" pitchFamily="18" charset="0"/>
                        <a:cs typeface="Times New Roman" panose="02020603050405020304" pitchFamily="18" charset="0"/>
                      </a:endParaRPr>
                    </a:p>
                  </a:txBody>
                  <a:tcPr anchor="ctr"/>
                </a:tc>
                <a:tc>
                  <a:txBody>
                    <a:bodyPr/>
                    <a:lstStyle/>
                    <a:p>
                      <a:pPr algn="ctr"/>
                      <a:r>
                        <a:rPr lang="en-US">
                          <a:solidFill>
                            <a:schemeClr val="accent2">
                              <a:lumMod val="50000"/>
                            </a:schemeClr>
                          </a:solidFill>
                        </a:rPr>
                        <a:t>Topic</a:t>
                      </a:r>
                      <a:endParaRPr lang="en-IN">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a:t>Page No.</a:t>
                      </a:r>
                      <a:endParaRPr lang="en-IN">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86158209"/>
                  </a:ext>
                </a:extLst>
              </a:tr>
              <a:tr h="385875">
                <a:tc>
                  <a:txBody>
                    <a:bodyPr/>
                    <a:lstStyle/>
                    <a:p>
                      <a:pPr algn="ctr"/>
                      <a:r>
                        <a:rPr lang="en-US" b="0">
                          <a:solidFill>
                            <a:schemeClr val="accent2">
                              <a:lumMod val="50000"/>
                            </a:schemeClr>
                          </a:solidFill>
                        </a:rPr>
                        <a:t>1</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Abstract</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4</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50860463"/>
                  </a:ext>
                </a:extLst>
              </a:tr>
              <a:tr h="385875">
                <a:tc>
                  <a:txBody>
                    <a:bodyPr/>
                    <a:lstStyle/>
                    <a:p>
                      <a:pPr algn="ctr"/>
                      <a:r>
                        <a:rPr lang="en-US" b="0">
                          <a:solidFill>
                            <a:schemeClr val="accent2">
                              <a:lumMod val="50000"/>
                            </a:schemeClr>
                          </a:solidFill>
                        </a:rPr>
                        <a:t>2</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Introduction</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5</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25487703"/>
                  </a:ext>
                </a:extLst>
              </a:tr>
              <a:tr h="385875">
                <a:tc>
                  <a:txBody>
                    <a:bodyPr/>
                    <a:lstStyle/>
                    <a:p>
                      <a:pPr algn="ctr"/>
                      <a:r>
                        <a:rPr lang="en-US" b="0">
                          <a:solidFill>
                            <a:schemeClr val="accent2">
                              <a:lumMod val="50000"/>
                            </a:schemeClr>
                          </a:solidFill>
                        </a:rPr>
                        <a:t>3</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Problem Statement</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6</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01474427"/>
                  </a:ext>
                </a:extLst>
              </a:tr>
              <a:tr h="385875">
                <a:tc>
                  <a:txBody>
                    <a:bodyPr/>
                    <a:lstStyle/>
                    <a:p>
                      <a:pPr algn="ctr"/>
                      <a:r>
                        <a:rPr lang="en-US" b="0">
                          <a:solidFill>
                            <a:schemeClr val="accent2">
                              <a:lumMod val="50000"/>
                            </a:schemeClr>
                          </a:solidFill>
                        </a:rPr>
                        <a:t>4</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Objective</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7</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66542147"/>
                  </a:ext>
                </a:extLst>
              </a:tr>
              <a:tr h="385875">
                <a:tc>
                  <a:txBody>
                    <a:bodyPr/>
                    <a:lstStyle/>
                    <a:p>
                      <a:pPr algn="ctr"/>
                      <a:r>
                        <a:rPr lang="en-US" b="0">
                          <a:solidFill>
                            <a:schemeClr val="accent2">
                              <a:lumMod val="50000"/>
                            </a:schemeClr>
                          </a:solidFill>
                        </a:rPr>
                        <a:t>5</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Literature survey</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10</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54626849"/>
                  </a:ext>
                </a:extLst>
              </a:tr>
              <a:tr h="385875">
                <a:tc>
                  <a:txBody>
                    <a:bodyPr/>
                    <a:lstStyle/>
                    <a:p>
                      <a:pPr algn="ctr"/>
                      <a:r>
                        <a:rPr lang="en-US" b="0">
                          <a:solidFill>
                            <a:schemeClr val="accent2">
                              <a:lumMod val="50000"/>
                            </a:schemeClr>
                          </a:solidFill>
                        </a:rPr>
                        <a:t>6</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Existing System</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15</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67076614"/>
                  </a:ext>
                </a:extLst>
              </a:tr>
              <a:tr h="385875">
                <a:tc>
                  <a:txBody>
                    <a:bodyPr/>
                    <a:lstStyle/>
                    <a:p>
                      <a:pPr algn="ctr"/>
                      <a:r>
                        <a:rPr lang="en-US" b="0">
                          <a:solidFill>
                            <a:schemeClr val="accent2">
                              <a:lumMod val="50000"/>
                            </a:schemeClr>
                          </a:solidFill>
                        </a:rPr>
                        <a:t>7</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Proposed System</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17</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36158864"/>
                  </a:ext>
                </a:extLst>
              </a:tr>
              <a:tr h="385875">
                <a:tc>
                  <a:txBody>
                    <a:bodyPr/>
                    <a:lstStyle/>
                    <a:p>
                      <a:pPr algn="ctr"/>
                      <a:r>
                        <a:rPr lang="en-US" b="0">
                          <a:solidFill>
                            <a:schemeClr val="accent2">
                              <a:lumMod val="50000"/>
                            </a:schemeClr>
                          </a:solidFill>
                        </a:rPr>
                        <a:t>8</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Extension</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19</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3394100"/>
                  </a:ext>
                </a:extLst>
              </a:tr>
              <a:tr h="385875">
                <a:tc>
                  <a:txBody>
                    <a:bodyPr/>
                    <a:lstStyle/>
                    <a:p>
                      <a:pPr algn="ctr"/>
                      <a:r>
                        <a:rPr lang="en-US" b="0">
                          <a:solidFill>
                            <a:schemeClr val="accent2">
                              <a:lumMod val="50000"/>
                            </a:schemeClr>
                          </a:solidFill>
                        </a:rPr>
                        <a:t>9</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System Architecture</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21</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72995697"/>
                  </a:ext>
                </a:extLst>
              </a:tr>
              <a:tr h="385875">
                <a:tc>
                  <a:txBody>
                    <a:bodyPr/>
                    <a:lstStyle/>
                    <a:p>
                      <a:pPr algn="ctr"/>
                      <a:r>
                        <a:rPr lang="en-US" b="0">
                          <a:solidFill>
                            <a:schemeClr val="accent2">
                              <a:lumMod val="50000"/>
                            </a:schemeClr>
                          </a:solidFill>
                        </a:rPr>
                        <a:t>10</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UML</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22</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51812885"/>
                  </a:ext>
                </a:extLst>
              </a:tr>
              <a:tr h="385875">
                <a:tc>
                  <a:txBody>
                    <a:bodyPr/>
                    <a:lstStyle/>
                    <a:p>
                      <a:pPr algn="ctr"/>
                      <a:r>
                        <a:rPr lang="en-US" b="0">
                          <a:solidFill>
                            <a:schemeClr val="accent2">
                              <a:lumMod val="50000"/>
                            </a:schemeClr>
                          </a:solidFill>
                        </a:rPr>
                        <a:t>11</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rPr>
                        <a:t>Software and Hardware Requirements</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30</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8802433"/>
                  </a:ext>
                </a:extLst>
              </a:tr>
            </a:tbl>
          </a:graphicData>
        </a:graphic>
      </p:graphicFrame>
    </p:spTree>
    <p:extLst>
      <p:ext uri="{BB962C8B-B14F-4D97-AF65-F5344CB8AC3E}">
        <p14:creationId xmlns:p14="http://schemas.microsoft.com/office/powerpoint/2010/main" val="6648226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B89988-85F2-CD77-12B0-FC29C156DB17}"/>
              </a:ext>
            </a:extLst>
          </p:cNvPr>
          <p:cNvSpPr>
            <a:spLocks noGrp="1"/>
          </p:cNvSpPr>
          <p:nvPr>
            <p:ph type="title"/>
          </p:nvPr>
        </p:nvSpPr>
        <p:spPr>
          <a:xfrm>
            <a:off x="727586" y="1073049"/>
            <a:ext cx="2517058" cy="1689815"/>
          </a:xfrm>
        </p:spPr>
        <p:txBody>
          <a:bodyPr>
            <a:normAutofit fontScale="90000"/>
          </a:bodyPr>
          <a:lstStyle/>
          <a:p>
            <a:pPr algn="ctr"/>
            <a:r>
              <a:rPr lang="en-US" sz="4000" b="1">
                <a:solidFill>
                  <a:schemeClr val="accent2">
                    <a:lumMod val="49000"/>
                  </a:schemeClr>
                </a:solidFill>
                <a:latin typeface="Times New Roman"/>
                <a:cs typeface="Times New Roman"/>
              </a:rPr>
              <a:t>UML - Activity Diagram</a:t>
            </a:r>
          </a:p>
        </p:txBody>
      </p:sp>
      <p:pic>
        <p:nvPicPr>
          <p:cNvPr id="7" name="Content Placeholder 6">
            <a:extLst>
              <a:ext uri="{FF2B5EF4-FFF2-40B4-BE49-F238E27FC236}">
                <a16:creationId xmlns:a16="http://schemas.microsoft.com/office/drawing/2014/main" id="{AE841A80-E024-708D-F20F-7DA3C5354C7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856396" y="530943"/>
            <a:ext cx="7433930" cy="5683044"/>
          </a:xfrm>
        </p:spPr>
      </p:pic>
    </p:spTree>
    <p:extLst>
      <p:ext uri="{BB962C8B-B14F-4D97-AF65-F5344CB8AC3E}">
        <p14:creationId xmlns:p14="http://schemas.microsoft.com/office/powerpoint/2010/main" val="187436898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0B78A-D40F-2608-502B-D405CE6C7B60}"/>
              </a:ext>
            </a:extLst>
          </p:cNvPr>
          <p:cNvSpPr txBox="1">
            <a:spLocks/>
          </p:cNvSpPr>
          <p:nvPr/>
        </p:nvSpPr>
        <p:spPr>
          <a:xfrm>
            <a:off x="8781177" y="1632155"/>
            <a:ext cx="2624241" cy="2393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UML - Sequence Diagram</a:t>
            </a:r>
            <a:endParaRPr lang="en-IN" sz="4000" b="1">
              <a:solidFill>
                <a:schemeClr val="accent2">
                  <a:lumMod val="49000"/>
                </a:schemeClr>
              </a:solidFill>
              <a:latin typeface="Times New Roman"/>
              <a:cs typeface="Times New Roman"/>
            </a:endParaRPr>
          </a:p>
        </p:txBody>
      </p:sp>
      <p:pic>
        <p:nvPicPr>
          <p:cNvPr id="7" name="Content Placeholder 6">
            <a:extLst>
              <a:ext uri="{FF2B5EF4-FFF2-40B4-BE49-F238E27FC236}">
                <a16:creationId xmlns:a16="http://schemas.microsoft.com/office/drawing/2014/main" id="{7C923A3D-A8CA-55F8-75EF-3A2A445FEFF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11499" y="106890"/>
            <a:ext cx="8872693" cy="6644217"/>
          </a:xfrm>
        </p:spPr>
      </p:pic>
    </p:spTree>
    <p:extLst>
      <p:ext uri="{BB962C8B-B14F-4D97-AF65-F5344CB8AC3E}">
        <p14:creationId xmlns:p14="http://schemas.microsoft.com/office/powerpoint/2010/main" val="7744243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AE0C-FDC9-8A49-4657-9BA459E3C3FF}"/>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UML - Component Diagram</a:t>
            </a:r>
            <a:endParaRPr lang="en-IN" sz="4000" b="1">
              <a:solidFill>
                <a:schemeClr val="accent2">
                  <a:lumMod val="49000"/>
                </a:schemeClr>
              </a:solidFill>
              <a:latin typeface="Times New Roman"/>
              <a:cs typeface="Times New Roman"/>
            </a:endParaRPr>
          </a:p>
        </p:txBody>
      </p:sp>
      <p:pic>
        <p:nvPicPr>
          <p:cNvPr id="4" name="Picture 3">
            <a:extLst>
              <a:ext uri="{FF2B5EF4-FFF2-40B4-BE49-F238E27FC236}">
                <a16:creationId xmlns:a16="http://schemas.microsoft.com/office/drawing/2014/main" id="{6B791C56-7112-CB8A-7DDF-8BA70CE92B64}"/>
              </a:ext>
            </a:extLst>
          </p:cNvPr>
          <p:cNvPicPr>
            <a:picLocks noChangeAspect="1"/>
          </p:cNvPicPr>
          <p:nvPr/>
        </p:nvPicPr>
        <p:blipFill>
          <a:blip r:embed="rId2"/>
          <a:stretch>
            <a:fillRect/>
          </a:stretch>
        </p:blipFill>
        <p:spPr>
          <a:xfrm>
            <a:off x="542150" y="1123628"/>
            <a:ext cx="11107700" cy="4893714"/>
          </a:xfrm>
          <a:prstGeom prst="rect">
            <a:avLst/>
          </a:prstGeom>
        </p:spPr>
      </p:pic>
    </p:spTree>
    <p:extLst>
      <p:ext uri="{BB962C8B-B14F-4D97-AF65-F5344CB8AC3E}">
        <p14:creationId xmlns:p14="http://schemas.microsoft.com/office/powerpoint/2010/main" val="89210093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13712-B276-CE81-D3D8-07569E248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0E344-66F9-E9D8-D964-936A501036C3}"/>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UML - Package Diagram</a:t>
            </a:r>
            <a:endParaRPr lang="en-IN" sz="4000" b="1">
              <a:solidFill>
                <a:schemeClr val="accent2">
                  <a:lumMod val="49000"/>
                </a:schemeClr>
              </a:solidFill>
              <a:latin typeface="Times New Roman"/>
              <a:cs typeface="Times New Roman"/>
            </a:endParaRPr>
          </a:p>
        </p:txBody>
      </p:sp>
      <p:pic>
        <p:nvPicPr>
          <p:cNvPr id="3" name="Picture 2">
            <a:extLst>
              <a:ext uri="{FF2B5EF4-FFF2-40B4-BE49-F238E27FC236}">
                <a16:creationId xmlns:a16="http://schemas.microsoft.com/office/drawing/2014/main" id="{59EA6CD1-4FFC-28E5-4570-55DDBA7C2E58}"/>
              </a:ext>
            </a:extLst>
          </p:cNvPr>
          <p:cNvPicPr>
            <a:picLocks noChangeAspect="1"/>
          </p:cNvPicPr>
          <p:nvPr/>
        </p:nvPicPr>
        <p:blipFill>
          <a:blip r:embed="rId2"/>
          <a:stretch>
            <a:fillRect/>
          </a:stretch>
        </p:blipFill>
        <p:spPr>
          <a:xfrm>
            <a:off x="1238865" y="1504336"/>
            <a:ext cx="9497961" cy="4463846"/>
          </a:xfrm>
          <a:prstGeom prst="rect">
            <a:avLst/>
          </a:prstGeom>
        </p:spPr>
      </p:pic>
    </p:spTree>
    <p:extLst>
      <p:ext uri="{BB962C8B-B14F-4D97-AF65-F5344CB8AC3E}">
        <p14:creationId xmlns:p14="http://schemas.microsoft.com/office/powerpoint/2010/main" val="348155727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0E55-F256-AAAF-62C1-20341625A717}"/>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UML - Deployment Diagram</a:t>
            </a:r>
            <a:endParaRPr lang="en-IN" sz="4000" b="1">
              <a:solidFill>
                <a:schemeClr val="accent2">
                  <a:lumMod val="49000"/>
                </a:schemeClr>
              </a:solidFill>
              <a:latin typeface="Times New Roman"/>
              <a:cs typeface="Times New Roman"/>
            </a:endParaRPr>
          </a:p>
        </p:txBody>
      </p:sp>
      <p:pic>
        <p:nvPicPr>
          <p:cNvPr id="5" name="Picture 4">
            <a:extLst>
              <a:ext uri="{FF2B5EF4-FFF2-40B4-BE49-F238E27FC236}">
                <a16:creationId xmlns:a16="http://schemas.microsoft.com/office/drawing/2014/main" id="{7AC2B45A-9C27-227E-51D8-F3E9FA714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16" y="1189702"/>
            <a:ext cx="10282084" cy="5439698"/>
          </a:xfrm>
          <a:prstGeom prst="rect">
            <a:avLst/>
          </a:prstGeom>
        </p:spPr>
      </p:pic>
    </p:spTree>
    <p:extLst>
      <p:ext uri="{BB962C8B-B14F-4D97-AF65-F5344CB8AC3E}">
        <p14:creationId xmlns:p14="http://schemas.microsoft.com/office/powerpoint/2010/main" val="119735036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8048283-ECAF-9679-19C8-889CF5C4618D}"/>
              </a:ext>
            </a:extLst>
          </p:cNvPr>
          <p:cNvSpPr>
            <a:spLocks noGrp="1"/>
          </p:cNvSpPr>
          <p:nvPr>
            <p:ph sz="half" idx="1"/>
          </p:nvPr>
        </p:nvSpPr>
        <p:spPr>
          <a:xfrm>
            <a:off x="1080746" y="1443413"/>
            <a:ext cx="4419358" cy="4597948"/>
          </a:xfrm>
        </p:spPr>
        <p:txBody>
          <a:bodyPr vert="horz" lIns="91440" tIns="45720" rIns="91440" bIns="45720" rtlCol="0" anchor="t">
            <a:normAutofit/>
          </a:bodyPr>
          <a:lstStyle/>
          <a:p>
            <a:pPr>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Hardware</a:t>
            </a:r>
            <a:r>
              <a:rPr lang="en-US" sz="2000" b="1" spc="115">
                <a:solidFill>
                  <a:schemeClr val="accent2">
                    <a:lumMod val="49000"/>
                  </a:schemeClr>
                </a:solidFill>
                <a:effectLst/>
                <a:latin typeface="Times New Roman"/>
                <a:ea typeface="Times New Roman" panose="02020603050405020304" pitchFamily="18" charset="0"/>
                <a:cs typeface="Times New Roman"/>
              </a:rPr>
              <a:t> </a:t>
            </a:r>
            <a:r>
              <a:rPr lang="en-US" sz="2000" b="1">
                <a:solidFill>
                  <a:schemeClr val="accent2">
                    <a:lumMod val="49000"/>
                  </a:schemeClr>
                </a:solidFill>
                <a:effectLst/>
                <a:latin typeface="Times New Roman"/>
                <a:ea typeface="Times New Roman" panose="02020603050405020304" pitchFamily="18" charset="0"/>
                <a:cs typeface="Times New Roman"/>
              </a:rPr>
              <a:t>Requirements</a:t>
            </a:r>
            <a:r>
              <a:rPr lang="en-US" sz="2000" b="1" spc="-50">
                <a:solidFill>
                  <a:schemeClr val="accent2">
                    <a:lumMod val="49000"/>
                  </a:schemeClr>
                </a:solidFill>
                <a:effectLst/>
                <a:latin typeface="Times New Roman"/>
                <a:ea typeface="Times New Roman" panose="02020603050405020304" pitchFamily="18" charset="0"/>
                <a:cs typeface="Times New Roman"/>
              </a:rPr>
              <a:t>:</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Processor: </a:t>
            </a:r>
            <a:r>
              <a:rPr lang="en-US" sz="2000">
                <a:solidFill>
                  <a:schemeClr val="accent2">
                    <a:lumMod val="49000"/>
                  </a:schemeClr>
                </a:solidFill>
                <a:effectLst/>
                <a:latin typeface="Times New Roman"/>
                <a:ea typeface="Times New Roman" panose="02020603050405020304" pitchFamily="18" charset="0"/>
                <a:cs typeface="Times New Roman"/>
              </a:rPr>
              <a:t>Intel core i5</a:t>
            </a:r>
            <a:r>
              <a:rPr lang="en-US" sz="2000" spc="-25">
                <a:solidFill>
                  <a:schemeClr val="accent2">
                    <a:lumMod val="49000"/>
                  </a:schemeClr>
                </a:solidFill>
                <a:effectLst/>
                <a:latin typeface="Times New Roman"/>
                <a:ea typeface="Times New Roman" panose="02020603050405020304" pitchFamily="18" charset="0"/>
                <a:cs typeface="Times New Roman"/>
              </a:rPr>
              <a:t> </a:t>
            </a:r>
            <a:r>
              <a:rPr lang="en-US" sz="2000">
                <a:solidFill>
                  <a:schemeClr val="accent2">
                    <a:lumMod val="49000"/>
                  </a:schemeClr>
                </a:solidFill>
                <a:effectLst/>
                <a:latin typeface="Times New Roman"/>
                <a:ea typeface="Times New Roman" panose="02020603050405020304" pitchFamily="18" charset="0"/>
                <a:cs typeface="Times New Roman"/>
              </a:rPr>
              <a:t>(Minimum dual-core processor required)</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RAM:</a:t>
            </a:r>
            <a:r>
              <a:rPr lang="en-US" sz="2000">
                <a:solidFill>
                  <a:schemeClr val="accent2">
                    <a:lumMod val="49000"/>
                  </a:schemeClr>
                </a:solidFill>
                <a:effectLst/>
                <a:latin typeface="Times New Roman"/>
                <a:ea typeface="Times New Roman" panose="02020603050405020304" pitchFamily="18" charset="0"/>
                <a:cs typeface="Times New Roman"/>
              </a:rPr>
              <a:t>16GB (Minimum 4GB</a:t>
            </a:r>
            <a:r>
              <a:rPr lang="en-US" sz="2000" spc="200">
                <a:solidFill>
                  <a:schemeClr val="accent2">
                    <a:lumMod val="49000"/>
                  </a:schemeClr>
                </a:solidFill>
                <a:effectLst/>
                <a:latin typeface="Times New Roman"/>
                <a:ea typeface="Times New Roman" panose="02020603050405020304" pitchFamily="18" charset="0"/>
                <a:cs typeface="Times New Roman"/>
              </a:rPr>
              <a:t> </a:t>
            </a:r>
            <a:r>
              <a:rPr lang="en-US" sz="2000">
                <a:solidFill>
                  <a:schemeClr val="accent2">
                    <a:lumMod val="49000"/>
                  </a:schemeClr>
                </a:solidFill>
                <a:effectLst/>
                <a:latin typeface="Times New Roman"/>
                <a:ea typeface="Times New Roman" panose="02020603050405020304" pitchFamily="18" charset="0"/>
                <a:cs typeface="Times New Roman"/>
              </a:rPr>
              <a:t>or higher for better experience)</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Storage:</a:t>
            </a:r>
            <a:r>
              <a:rPr lang="en-US" sz="2000">
                <a:solidFill>
                  <a:schemeClr val="accent2">
                    <a:lumMod val="49000"/>
                  </a:schemeClr>
                </a:solidFill>
                <a:effectLst/>
                <a:latin typeface="Times New Roman"/>
                <a:ea typeface="Times New Roman" panose="02020603050405020304" pitchFamily="18" charset="0"/>
                <a:cs typeface="Times New Roman"/>
              </a:rPr>
              <a:t>150GB Hard Disk Space (Minimum 60GB required)</a:t>
            </a:r>
            <a:endParaRPr lang="en-IN" sz="2000">
              <a:solidFill>
                <a:schemeClr val="accent2">
                  <a:lumMod val="49000"/>
                </a:schemeClr>
              </a:solidFill>
              <a:effectLst/>
              <a:latin typeface="Times New Roman"/>
              <a:ea typeface="Times New Roman" panose="02020603050405020304" pitchFamily="18" charset="0"/>
              <a:cs typeface="Times New Roman"/>
            </a:endParaRPr>
          </a:p>
          <a:p>
            <a:pPr>
              <a:buNone/>
            </a:pPr>
            <a:r>
              <a:rPr lang="en-US" sz="2000" b="1" kern="0">
                <a:solidFill>
                  <a:schemeClr val="accent2">
                    <a:lumMod val="49000"/>
                  </a:schemeClr>
                </a:solidFill>
                <a:effectLst/>
                <a:latin typeface="Times New Roman"/>
                <a:ea typeface="Times New Roman" panose="02020603050405020304" pitchFamily="18" charset="0"/>
                <a:cs typeface="Times New Roman"/>
              </a:rPr>
              <a:t>Development Tools:</a:t>
            </a:r>
            <a:r>
              <a:rPr lang="en-US" sz="2000" kern="0">
                <a:solidFill>
                  <a:schemeClr val="accent2">
                    <a:lumMod val="49000"/>
                  </a:schemeClr>
                </a:solidFill>
                <a:effectLst/>
                <a:latin typeface="Times New Roman"/>
                <a:ea typeface="Times New Roman" panose="02020603050405020304" pitchFamily="18" charset="0"/>
                <a:cs typeface="Times New Roman"/>
              </a:rPr>
              <a:t> Visual Studio</a:t>
            </a:r>
            <a:endParaRPr lang="en-IN" sz="2000">
              <a:solidFill>
                <a:schemeClr val="accent2">
                  <a:lumMod val="49000"/>
                </a:schemeClr>
              </a:solidFill>
              <a:latin typeface="Times New Roman"/>
              <a:cs typeface="Times New Roman"/>
            </a:endParaRPr>
          </a:p>
        </p:txBody>
      </p:sp>
      <p:sp>
        <p:nvSpPr>
          <p:cNvPr id="11" name="Content Placeholder 10">
            <a:extLst>
              <a:ext uri="{FF2B5EF4-FFF2-40B4-BE49-F238E27FC236}">
                <a16:creationId xmlns:a16="http://schemas.microsoft.com/office/drawing/2014/main" id="{1964C671-2BEB-1232-18A2-0A59B1205AA4}"/>
              </a:ext>
            </a:extLst>
          </p:cNvPr>
          <p:cNvSpPr>
            <a:spLocks noGrp="1"/>
          </p:cNvSpPr>
          <p:nvPr>
            <p:ph sz="half" idx="2"/>
          </p:nvPr>
        </p:nvSpPr>
        <p:spPr>
          <a:xfrm>
            <a:off x="6098499" y="1443413"/>
            <a:ext cx="4867592" cy="4597949"/>
          </a:xfrm>
        </p:spPr>
        <p:txBody>
          <a:bodyPr vert="horz" lIns="91440" tIns="45720" rIns="91440" bIns="45720" rtlCol="0" anchor="t">
            <a:normAutofit/>
          </a:bodyPr>
          <a:lstStyle/>
          <a:p>
            <a:pPr>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Software</a:t>
            </a:r>
            <a:r>
              <a:rPr lang="en-US" sz="2000" b="1" spc="130">
                <a:solidFill>
                  <a:schemeClr val="accent2">
                    <a:lumMod val="49000"/>
                  </a:schemeClr>
                </a:solidFill>
                <a:effectLst/>
                <a:latin typeface="Times New Roman"/>
                <a:ea typeface="Times New Roman" panose="02020603050405020304" pitchFamily="18" charset="0"/>
                <a:cs typeface="Times New Roman"/>
              </a:rPr>
              <a:t> </a:t>
            </a:r>
            <a:r>
              <a:rPr lang="en-US" sz="2000" b="1">
                <a:solidFill>
                  <a:schemeClr val="accent2">
                    <a:lumMod val="49000"/>
                  </a:schemeClr>
                </a:solidFill>
                <a:effectLst/>
                <a:latin typeface="Times New Roman"/>
                <a:ea typeface="Times New Roman" panose="02020603050405020304" pitchFamily="18" charset="0"/>
                <a:cs typeface="Times New Roman"/>
              </a:rPr>
              <a:t>Requirements:</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Operating System: </a:t>
            </a:r>
            <a:r>
              <a:rPr lang="en-US" sz="2000">
                <a:solidFill>
                  <a:schemeClr val="accent2">
                    <a:lumMod val="49000"/>
                  </a:schemeClr>
                </a:solidFill>
                <a:effectLst/>
                <a:latin typeface="Times New Roman"/>
                <a:ea typeface="Times New Roman" panose="02020603050405020304" pitchFamily="18" charset="0"/>
                <a:cs typeface="Times New Roman"/>
              </a:rPr>
              <a:t>Windows 10 / 11 (64-bit)</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Code</a:t>
            </a:r>
            <a:r>
              <a:rPr lang="en-US" sz="2000" b="1" spc="-20">
                <a:solidFill>
                  <a:schemeClr val="accent2">
                    <a:lumMod val="49000"/>
                  </a:schemeClr>
                </a:solidFill>
                <a:effectLst/>
                <a:latin typeface="Times New Roman"/>
                <a:ea typeface="Times New Roman" panose="02020603050405020304" pitchFamily="18" charset="0"/>
                <a:cs typeface="Times New Roman"/>
              </a:rPr>
              <a:t> </a:t>
            </a:r>
            <a:r>
              <a:rPr lang="en-US" sz="2000" b="1">
                <a:solidFill>
                  <a:schemeClr val="accent2">
                    <a:lumMod val="49000"/>
                  </a:schemeClr>
                </a:solidFill>
                <a:effectLst/>
                <a:latin typeface="Times New Roman"/>
                <a:ea typeface="Times New Roman" panose="02020603050405020304" pitchFamily="18" charset="0"/>
                <a:cs typeface="Times New Roman"/>
              </a:rPr>
              <a:t>Editor: </a:t>
            </a:r>
            <a:r>
              <a:rPr lang="en-US" sz="2000">
                <a:solidFill>
                  <a:schemeClr val="accent2">
                    <a:lumMod val="49000"/>
                  </a:schemeClr>
                </a:solidFill>
                <a:effectLst/>
                <a:latin typeface="Times New Roman"/>
                <a:ea typeface="Times New Roman" panose="02020603050405020304" pitchFamily="18" charset="0"/>
                <a:cs typeface="Times New Roman"/>
              </a:rPr>
              <a:t>VS</a:t>
            </a:r>
            <a:r>
              <a:rPr lang="en-US" sz="2000" spc="-20">
                <a:solidFill>
                  <a:schemeClr val="accent2">
                    <a:lumMod val="49000"/>
                  </a:schemeClr>
                </a:solidFill>
                <a:effectLst/>
                <a:latin typeface="Times New Roman"/>
                <a:ea typeface="Times New Roman" panose="02020603050405020304" pitchFamily="18" charset="0"/>
                <a:cs typeface="Times New Roman"/>
              </a:rPr>
              <a:t> </a:t>
            </a:r>
            <a:r>
              <a:rPr lang="en-US" sz="2000">
                <a:solidFill>
                  <a:schemeClr val="accent2">
                    <a:lumMod val="49000"/>
                  </a:schemeClr>
                </a:solidFill>
                <a:effectLst/>
                <a:latin typeface="Times New Roman"/>
                <a:ea typeface="Times New Roman" panose="02020603050405020304" pitchFamily="18" charset="0"/>
                <a:cs typeface="Times New Roman"/>
              </a:rPr>
              <a:t>Code (VS Code) v1.89.0 or later</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45720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Front end:</a:t>
            </a:r>
            <a:r>
              <a:rPr lang="en-US" sz="2000">
                <a:solidFill>
                  <a:schemeClr val="accent2">
                    <a:lumMod val="49000"/>
                  </a:schemeClr>
                </a:solidFill>
                <a:effectLst/>
                <a:latin typeface="Times New Roman"/>
                <a:ea typeface="Times New Roman" panose="02020603050405020304" pitchFamily="18" charset="0"/>
                <a:cs typeface="Times New Roman"/>
              </a:rPr>
              <a:t> HTML5, CSS3</a:t>
            </a:r>
            <a:endParaRPr lang="en-IN" sz="2000">
              <a:solidFill>
                <a:schemeClr val="accent2">
                  <a:lumMod val="49000"/>
                </a:schemeClr>
              </a:solidFill>
              <a:effectLst/>
              <a:latin typeface="Times New Roman"/>
              <a:ea typeface="Times New Roman" panose="02020603050405020304" pitchFamily="18" charset="0"/>
              <a:cs typeface="Times New Roman"/>
            </a:endParaRPr>
          </a:p>
          <a:p>
            <a:pPr indent="0">
              <a:lnSpc>
                <a:spcPct val="115000"/>
              </a:lnSpc>
              <a:buNone/>
            </a:pPr>
            <a:r>
              <a:rPr lang="en-US" sz="2000" b="1">
                <a:solidFill>
                  <a:schemeClr val="accent2">
                    <a:lumMod val="49000"/>
                  </a:schemeClr>
                </a:solidFill>
                <a:effectLst/>
                <a:latin typeface="Times New Roman"/>
                <a:ea typeface="Times New Roman" panose="02020603050405020304" pitchFamily="18" charset="0"/>
                <a:cs typeface="Times New Roman"/>
              </a:rPr>
              <a:t>Backend:</a:t>
            </a:r>
            <a:r>
              <a:rPr lang="en-US" sz="2000">
                <a:solidFill>
                  <a:schemeClr val="accent2">
                    <a:lumMod val="49000"/>
                  </a:schemeClr>
                </a:solidFill>
                <a:effectLst/>
                <a:latin typeface="Times New Roman"/>
                <a:ea typeface="Times New Roman" panose="02020603050405020304" pitchFamily="18" charset="0"/>
                <a:cs typeface="Times New Roman"/>
              </a:rPr>
              <a:t> Python </a:t>
            </a:r>
            <a:r>
              <a:rPr lang="en-IN" sz="2000">
                <a:solidFill>
                  <a:schemeClr val="accent2">
                    <a:lumMod val="49000"/>
                  </a:schemeClr>
                </a:solidFill>
                <a:effectLst/>
                <a:latin typeface="Times New Roman"/>
                <a:ea typeface="Times New Roman" panose="02020603050405020304" pitchFamily="18" charset="0"/>
                <a:cs typeface="Times New Roman"/>
              </a:rPr>
              <a:t>3.10.x</a:t>
            </a:r>
            <a:r>
              <a:rPr lang="en-US" sz="2000">
                <a:solidFill>
                  <a:schemeClr val="accent2">
                    <a:lumMod val="49000"/>
                  </a:schemeClr>
                </a:solidFill>
                <a:effectLst/>
                <a:latin typeface="Times New Roman"/>
                <a:ea typeface="Times New Roman" panose="02020603050405020304" pitchFamily="18" charset="0"/>
                <a:cs typeface="Times New Roman"/>
              </a:rPr>
              <a:t>, frameworks</a:t>
            </a:r>
            <a:r>
              <a:rPr lang="en-US" sz="2000" spc="25">
                <a:solidFill>
                  <a:schemeClr val="accent2">
                    <a:lumMod val="49000"/>
                  </a:schemeClr>
                </a:solidFill>
                <a:effectLst/>
                <a:latin typeface="Times New Roman"/>
                <a:ea typeface="Times New Roman" panose="02020603050405020304" pitchFamily="18" charset="0"/>
                <a:cs typeface="Times New Roman"/>
              </a:rPr>
              <a:t> </a:t>
            </a:r>
            <a:r>
              <a:rPr lang="en-US" sz="2000">
                <a:solidFill>
                  <a:schemeClr val="accent2">
                    <a:lumMod val="49000"/>
                  </a:schemeClr>
                </a:solidFill>
                <a:effectLst/>
                <a:latin typeface="Times New Roman"/>
                <a:ea typeface="Times New Roman" panose="02020603050405020304" pitchFamily="18" charset="0"/>
                <a:cs typeface="Times New Roman"/>
              </a:rPr>
              <a:t>used</a:t>
            </a:r>
            <a:r>
              <a:rPr lang="en-US" sz="2000" spc="15">
                <a:solidFill>
                  <a:schemeClr val="accent2">
                    <a:lumMod val="49000"/>
                  </a:schemeClr>
                </a:solidFill>
                <a:effectLst/>
                <a:latin typeface="Times New Roman"/>
                <a:ea typeface="Times New Roman" panose="02020603050405020304" pitchFamily="18" charset="0"/>
                <a:cs typeface="Times New Roman"/>
              </a:rPr>
              <a:t> f</a:t>
            </a:r>
            <a:r>
              <a:rPr lang="en-US" sz="2000">
                <a:solidFill>
                  <a:schemeClr val="accent2">
                    <a:lumMod val="49000"/>
                  </a:schemeClr>
                </a:solidFill>
                <a:effectLst/>
                <a:latin typeface="Times New Roman"/>
                <a:ea typeface="Times New Roman" panose="02020603050405020304" pitchFamily="18" charset="0"/>
                <a:cs typeface="Times New Roman"/>
              </a:rPr>
              <a:t>lask v2.2.5, OpenCV v4.7.0, MYSQL Connector for Python (</a:t>
            </a:r>
            <a:r>
              <a:rPr lang="en-US" sz="2000" err="1">
                <a:solidFill>
                  <a:schemeClr val="accent2">
                    <a:lumMod val="49000"/>
                  </a:schemeClr>
                </a:solidFill>
                <a:effectLst/>
                <a:latin typeface="Times New Roman"/>
                <a:ea typeface="Times New Roman" panose="02020603050405020304" pitchFamily="18" charset="0"/>
                <a:cs typeface="Times New Roman"/>
              </a:rPr>
              <a:t>mysql</a:t>
            </a:r>
            <a:r>
              <a:rPr lang="en-US" sz="2000">
                <a:solidFill>
                  <a:schemeClr val="accent2">
                    <a:lumMod val="49000"/>
                  </a:schemeClr>
                </a:solidFill>
                <a:effectLst/>
                <a:latin typeface="Times New Roman"/>
                <a:ea typeface="Times New Roman" panose="02020603050405020304" pitchFamily="18" charset="0"/>
                <a:cs typeface="Times New Roman"/>
              </a:rPr>
              <a:t>-connector-python) v8.0.33 </a:t>
            </a:r>
            <a:endParaRPr lang="en-IN" sz="2000">
              <a:solidFill>
                <a:schemeClr val="accent2">
                  <a:lumMod val="49000"/>
                </a:schemeClr>
              </a:solidFill>
              <a:effectLst/>
              <a:latin typeface="Times New Roman"/>
              <a:ea typeface="Times New Roman" panose="02020603050405020304" pitchFamily="18" charset="0"/>
              <a:cs typeface="Times New Roman"/>
            </a:endParaRPr>
          </a:p>
          <a:p>
            <a:pPr marL="0" indent="0">
              <a:buNone/>
            </a:pPr>
            <a:endParaRPr lang="en-IN" sz="2000">
              <a:solidFill>
                <a:schemeClr val="accent2">
                  <a:lumMod val="49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D4A3147-FB24-8A05-38BB-2F40A0FCA405}"/>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Software and Hardware Requirements</a:t>
            </a:r>
            <a:endParaRPr lang="en-IN" sz="4000" b="1">
              <a:solidFill>
                <a:schemeClr val="accent2">
                  <a:lumMod val="49000"/>
                </a:schemeClr>
              </a:solidFill>
              <a:latin typeface="Times New Roman"/>
              <a:cs typeface="Times New Roman"/>
            </a:endParaRPr>
          </a:p>
        </p:txBody>
      </p:sp>
    </p:spTree>
    <p:extLst>
      <p:ext uri="{BB962C8B-B14F-4D97-AF65-F5344CB8AC3E}">
        <p14:creationId xmlns:p14="http://schemas.microsoft.com/office/powerpoint/2010/main" val="133954349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AF900-C14C-E1CF-BA23-5BE068072AAC}"/>
              </a:ext>
            </a:extLst>
          </p:cNvPr>
          <p:cNvSpPr>
            <a:spLocks noGrp="1"/>
          </p:cNvSpPr>
          <p:nvPr>
            <p:ph idx="1"/>
          </p:nvPr>
        </p:nvSpPr>
        <p:spPr>
          <a:xfrm>
            <a:off x="838200" y="1380496"/>
            <a:ext cx="10515600" cy="4509028"/>
          </a:xfrm>
        </p:spPr>
        <p:txBody>
          <a:bodyPr vert="horz" lIns="91440" tIns="45720" rIns="91440" bIns="45720" rtlCol="0" anchor="t">
            <a:noAutofit/>
          </a:bodyPr>
          <a:lstStyle/>
          <a:p>
            <a:pPr>
              <a:buFont typeface="+mj-lt"/>
              <a:buAutoNum type="arabicPeriod"/>
            </a:pPr>
            <a:r>
              <a:rPr lang="en-IN" sz="2000" b="1">
                <a:solidFill>
                  <a:schemeClr val="accent2">
                    <a:lumMod val="49000"/>
                  </a:schemeClr>
                </a:solidFill>
                <a:latin typeface="Times New Roman"/>
                <a:cs typeface="Times New Roman"/>
              </a:rPr>
              <a:t>Database Module</a:t>
            </a:r>
            <a:r>
              <a:rPr lang="en-IN" sz="2000">
                <a:solidFill>
                  <a:schemeClr val="accent2">
                    <a:lumMod val="49000"/>
                  </a:schemeClr>
                </a:solidFill>
                <a:latin typeface="Times New Roman"/>
                <a:cs typeface="Times New Roman"/>
              </a:rPr>
              <a:t>: Handles MySQL operations—stores image ID, filename, and password; verifies credentials during decryption.</a:t>
            </a:r>
          </a:p>
          <a:p>
            <a:pPr>
              <a:buFont typeface="+mj-lt"/>
              <a:buAutoNum type="arabicPeriod"/>
            </a:pPr>
            <a:r>
              <a:rPr lang="en-IN" sz="2000" b="1">
                <a:solidFill>
                  <a:schemeClr val="accent2">
                    <a:lumMod val="49000"/>
                  </a:schemeClr>
                </a:solidFill>
                <a:latin typeface="Times New Roman"/>
                <a:cs typeface="Times New Roman"/>
              </a:rPr>
              <a:t>Encryption/Decryption Module</a:t>
            </a:r>
            <a:r>
              <a:rPr lang="en-IN" sz="2000">
                <a:solidFill>
                  <a:schemeClr val="accent2">
                    <a:lumMod val="49000"/>
                  </a:schemeClr>
                </a:solidFill>
                <a:latin typeface="Times New Roman"/>
                <a:cs typeface="Times New Roman"/>
              </a:rPr>
              <a:t>: Uses LSB steganography to embed/extract binary messages in images; verifies password before revealing the message.</a:t>
            </a:r>
          </a:p>
          <a:p>
            <a:pPr>
              <a:buFont typeface="+mj-lt"/>
              <a:buAutoNum type="arabicPeriod"/>
            </a:pPr>
            <a:r>
              <a:rPr lang="en-IN" sz="2000" b="1">
                <a:solidFill>
                  <a:schemeClr val="accent2">
                    <a:lumMod val="49000"/>
                  </a:schemeClr>
                </a:solidFill>
                <a:latin typeface="Times New Roman"/>
                <a:cs typeface="Times New Roman"/>
              </a:rPr>
              <a:t>Image Management Module</a:t>
            </a:r>
            <a:r>
              <a:rPr lang="en-IN" sz="2000">
                <a:solidFill>
                  <a:schemeClr val="accent2">
                    <a:lumMod val="49000"/>
                  </a:schemeClr>
                </a:solidFill>
                <a:latin typeface="Times New Roman"/>
                <a:cs typeface="Times New Roman"/>
              </a:rPr>
              <a:t>: Handles in-memory image storage (</a:t>
            </a:r>
            <a:r>
              <a:rPr lang="en-IN" sz="2000" err="1">
                <a:solidFill>
                  <a:schemeClr val="accent2">
                    <a:lumMod val="49000"/>
                  </a:schemeClr>
                </a:solidFill>
                <a:latin typeface="Times New Roman"/>
                <a:cs typeface="Times New Roman"/>
              </a:rPr>
              <a:t>BytesIO</a:t>
            </a:r>
            <a:r>
              <a:rPr lang="en-IN" sz="2000">
                <a:solidFill>
                  <a:schemeClr val="accent2">
                    <a:lumMod val="49000"/>
                  </a:schemeClr>
                </a:solidFill>
                <a:latin typeface="Times New Roman"/>
                <a:cs typeface="Times New Roman"/>
              </a:rPr>
              <a:t>), Base64 encoding for web display, and secure image download.</a:t>
            </a:r>
          </a:p>
          <a:p>
            <a:pPr>
              <a:buFont typeface="+mj-lt"/>
              <a:buAutoNum type="arabicPeriod"/>
            </a:pPr>
            <a:r>
              <a:rPr lang="en-IN" sz="2000" b="1">
                <a:solidFill>
                  <a:schemeClr val="accent2">
                    <a:lumMod val="49000"/>
                  </a:schemeClr>
                </a:solidFill>
                <a:latin typeface="Times New Roman"/>
                <a:cs typeface="Times New Roman"/>
              </a:rPr>
              <a:t>Web Interface Module</a:t>
            </a:r>
            <a:r>
              <a:rPr lang="en-IN" sz="2000">
                <a:solidFill>
                  <a:schemeClr val="accent2">
                    <a:lumMod val="49000"/>
                  </a:schemeClr>
                </a:solidFill>
                <a:latin typeface="Times New Roman"/>
                <a:cs typeface="Times New Roman"/>
              </a:rPr>
              <a:t>: Manages Flask routes and page rendering using Jinja2 templates for encryption/decryption and homepage.</a:t>
            </a:r>
          </a:p>
          <a:p>
            <a:pPr>
              <a:buFont typeface="+mj-lt"/>
              <a:buAutoNum type="arabicPeriod"/>
            </a:pPr>
            <a:r>
              <a:rPr lang="en-IN" sz="2000" b="1">
                <a:solidFill>
                  <a:schemeClr val="accent2">
                    <a:lumMod val="49000"/>
                  </a:schemeClr>
                </a:solidFill>
                <a:latin typeface="Times New Roman"/>
                <a:cs typeface="Times New Roman"/>
              </a:rPr>
              <a:t>Utility Module</a:t>
            </a:r>
            <a:r>
              <a:rPr lang="en-IN" sz="2000">
                <a:solidFill>
                  <a:schemeClr val="accent2">
                    <a:lumMod val="49000"/>
                  </a:schemeClr>
                </a:solidFill>
                <a:latin typeface="Times New Roman"/>
                <a:cs typeface="Times New Roman"/>
              </a:rPr>
              <a:t>: Provides helper functions for UUIDs, binary conversion, and input validation with error feedback.</a:t>
            </a:r>
          </a:p>
          <a:p>
            <a:pPr>
              <a:buFont typeface="+mj-lt"/>
              <a:buAutoNum type="arabicPeriod"/>
            </a:pPr>
            <a:r>
              <a:rPr lang="en-IN" sz="2000" b="1">
                <a:solidFill>
                  <a:schemeClr val="accent2">
                    <a:lumMod val="49000"/>
                  </a:schemeClr>
                </a:solidFill>
                <a:latin typeface="Times New Roman"/>
                <a:cs typeface="Times New Roman"/>
              </a:rPr>
              <a:t>Security Features</a:t>
            </a:r>
            <a:r>
              <a:rPr lang="en-IN" sz="2000">
                <a:solidFill>
                  <a:schemeClr val="accent2">
                    <a:lumMod val="49000"/>
                  </a:schemeClr>
                </a:solidFill>
                <a:latin typeface="Times New Roman"/>
                <a:cs typeface="Times New Roman"/>
              </a:rPr>
              <a:t>: Enforces password protection; denies unauthorized access with clear error messages.</a:t>
            </a:r>
            <a:endParaRPr lang="en-US" sz="2000">
              <a:solidFill>
                <a:schemeClr val="accent2">
                  <a:lumMod val="49000"/>
                </a:schemeClr>
              </a:solidFill>
              <a:latin typeface="Times New Roman"/>
              <a:cs typeface="Times New Roman"/>
            </a:endParaRPr>
          </a:p>
        </p:txBody>
      </p:sp>
      <p:sp>
        <p:nvSpPr>
          <p:cNvPr id="4" name="Title 1">
            <a:extLst>
              <a:ext uri="{FF2B5EF4-FFF2-40B4-BE49-F238E27FC236}">
                <a16:creationId xmlns:a16="http://schemas.microsoft.com/office/drawing/2014/main" id="{F71189A4-E659-F261-EB6D-FDD1340EAC0E}"/>
              </a:ext>
            </a:extLst>
          </p:cNvPr>
          <p:cNvSpPr txBox="1">
            <a:spLocks/>
          </p:cNvSpPr>
          <p:nvPr/>
        </p:nvSpPr>
        <p:spPr>
          <a:xfrm>
            <a:off x="838200" y="208244"/>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Flow of work/ Modules</a:t>
            </a:r>
            <a:endParaRPr lang="en-IN" sz="4000" b="1">
              <a:solidFill>
                <a:schemeClr val="accent2">
                  <a:lumMod val="49000"/>
                </a:schemeClr>
              </a:solidFill>
              <a:latin typeface="Times New Roman"/>
              <a:cs typeface="Times New Roman"/>
            </a:endParaRPr>
          </a:p>
        </p:txBody>
      </p:sp>
    </p:spTree>
    <p:extLst>
      <p:ext uri="{BB962C8B-B14F-4D97-AF65-F5344CB8AC3E}">
        <p14:creationId xmlns:p14="http://schemas.microsoft.com/office/powerpoint/2010/main" val="16776093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133EAD2-B73F-CAC9-C289-CCBC589C5DD3}"/>
              </a:ext>
            </a:extLst>
          </p:cNvPr>
          <p:cNvSpPr>
            <a:spLocks noGrp="1"/>
          </p:cNvSpPr>
          <p:nvPr>
            <p:ph sz="half" idx="1"/>
          </p:nvPr>
        </p:nvSpPr>
        <p:spPr>
          <a:xfrm>
            <a:off x="838200" y="1180618"/>
            <a:ext cx="10350910" cy="5186845"/>
          </a:xfrm>
        </p:spPr>
        <p:txBody>
          <a:bodyPr vert="horz" lIns="91440" tIns="45720" rIns="91440" bIns="45720" rtlCol="0" anchor="t">
            <a:normAutofit/>
          </a:bodyPr>
          <a:lstStyle/>
          <a:p>
            <a:pPr marL="0" indent="0">
              <a:buNone/>
            </a:pPr>
            <a:r>
              <a:rPr lang="en-US" sz="2000" b="1">
                <a:solidFill>
                  <a:schemeClr val="accent2">
                    <a:lumMod val="49000"/>
                  </a:schemeClr>
                </a:solidFill>
                <a:latin typeface="Times New Roman"/>
                <a:cs typeface="Times New Roman"/>
              </a:rPr>
              <a:t>1. Image Input (Cover Image)</a:t>
            </a:r>
          </a:p>
          <a:p>
            <a:pPr marL="0" indent="0">
              <a:buNone/>
            </a:pPr>
            <a:r>
              <a:rPr lang="en-US" sz="2000">
                <a:solidFill>
                  <a:schemeClr val="accent2">
                    <a:lumMod val="49000"/>
                  </a:schemeClr>
                </a:solidFill>
                <a:latin typeface="Times New Roman"/>
                <a:cs typeface="Times New Roman"/>
              </a:rPr>
              <a:t>This is the image in which the message is hidden.</a:t>
            </a:r>
          </a:p>
          <a:p>
            <a:pPr marL="0" indent="0">
              <a:buNone/>
            </a:pPr>
            <a:r>
              <a:rPr lang="en-US" sz="2000" b="1">
                <a:solidFill>
                  <a:schemeClr val="accent2">
                    <a:lumMod val="49000"/>
                  </a:schemeClr>
                </a:solidFill>
                <a:latin typeface="Times New Roman"/>
                <a:cs typeface="Times New Roman"/>
              </a:rPr>
              <a:t>Supported Image Formats:</a:t>
            </a:r>
          </a:p>
          <a:p>
            <a:r>
              <a:rPr lang="en-US" sz="2000">
                <a:solidFill>
                  <a:schemeClr val="accent2">
                    <a:lumMod val="49000"/>
                  </a:schemeClr>
                </a:solidFill>
                <a:latin typeface="Times New Roman"/>
                <a:cs typeface="Times New Roman"/>
              </a:rPr>
              <a:t>PNG (Recommended), BMP, JPEG with enough pixels.</a:t>
            </a:r>
          </a:p>
          <a:p>
            <a:pPr marL="0" indent="0">
              <a:buNone/>
            </a:pPr>
            <a:r>
              <a:rPr lang="en-US" sz="2000">
                <a:solidFill>
                  <a:schemeClr val="accent2">
                    <a:lumMod val="49000"/>
                  </a:schemeClr>
                </a:solidFill>
                <a:latin typeface="Times New Roman"/>
                <a:cs typeface="Times New Roman"/>
              </a:rPr>
              <a:t>Other formats (e.g., TIFF, GIF) – May work depending on your image processing library, but not ideal.</a:t>
            </a:r>
          </a:p>
          <a:p>
            <a:pPr marL="0" indent="0">
              <a:buNone/>
            </a:pPr>
            <a:r>
              <a:rPr lang="en-US" sz="2000" b="1">
                <a:solidFill>
                  <a:schemeClr val="accent2">
                    <a:lumMod val="49000"/>
                  </a:schemeClr>
                </a:solidFill>
                <a:latin typeface="Times New Roman"/>
                <a:cs typeface="Times New Roman"/>
              </a:rPr>
              <a:t>2. Message Input (Secret Data)</a:t>
            </a:r>
          </a:p>
          <a:p>
            <a:pPr marL="0" indent="0">
              <a:buNone/>
            </a:pPr>
            <a:r>
              <a:rPr lang="en-US" sz="2000">
                <a:solidFill>
                  <a:schemeClr val="accent2">
                    <a:lumMod val="49000"/>
                  </a:schemeClr>
                </a:solidFill>
                <a:latin typeface="Times New Roman"/>
                <a:cs typeface="Times New Roman"/>
              </a:rPr>
              <a:t>     This is the data to be hidden inside the image.</a:t>
            </a:r>
          </a:p>
          <a:p>
            <a:pPr marL="0" indent="0">
              <a:buNone/>
            </a:pPr>
            <a:r>
              <a:rPr lang="en-US" sz="2000" b="1">
                <a:solidFill>
                  <a:schemeClr val="accent2">
                    <a:lumMod val="49000"/>
                  </a:schemeClr>
                </a:solidFill>
                <a:latin typeface="Times New Roman"/>
                <a:cs typeface="Times New Roman"/>
              </a:rPr>
              <a:t>Supported Message </a:t>
            </a:r>
            <a:r>
              <a:rPr lang="en-US" sz="2000" b="1" err="1">
                <a:solidFill>
                  <a:schemeClr val="accent2">
                    <a:lumMod val="49000"/>
                  </a:schemeClr>
                </a:solidFill>
                <a:latin typeface="Times New Roman"/>
                <a:cs typeface="Times New Roman"/>
              </a:rPr>
              <a:t>Types</a:t>
            </a:r>
            <a:r>
              <a:rPr lang="en-US" sz="2000" err="1">
                <a:solidFill>
                  <a:schemeClr val="accent2">
                    <a:lumMod val="49000"/>
                  </a:schemeClr>
                </a:solidFill>
                <a:latin typeface="Times New Roman"/>
                <a:cs typeface="Times New Roman"/>
              </a:rPr>
              <a:t>:Text</a:t>
            </a:r>
            <a:r>
              <a:rPr lang="en-US" sz="2000">
                <a:solidFill>
                  <a:schemeClr val="accent2">
                    <a:lumMod val="49000"/>
                  </a:schemeClr>
                </a:solidFill>
                <a:latin typeface="Times New Roman"/>
                <a:cs typeface="Times New Roman"/>
              </a:rPr>
              <a:t> messages (plain strings), Special characters and punctuation are allowed.</a:t>
            </a:r>
          </a:p>
          <a:p>
            <a:pPr marL="0" indent="0">
              <a:buNone/>
            </a:pPr>
            <a:r>
              <a:rPr lang="en-US" sz="2000">
                <a:solidFill>
                  <a:schemeClr val="accent2">
                    <a:lumMod val="49000"/>
                  </a:schemeClr>
                </a:solidFill>
                <a:latin typeface="Times New Roman"/>
                <a:cs typeface="Times New Roman"/>
              </a:rPr>
              <a:t>Examples: "Hello World", passwords, notes, etc.</a:t>
            </a:r>
          </a:p>
          <a:p>
            <a:pPr marL="0" indent="0">
              <a:buNone/>
            </a:pPr>
            <a:r>
              <a:rPr lang="en-US" sz="2000" b="1">
                <a:solidFill>
                  <a:schemeClr val="accent2">
                    <a:lumMod val="49000"/>
                  </a:schemeClr>
                </a:solidFill>
                <a:latin typeface="Times New Roman"/>
                <a:cs typeface="Times New Roman"/>
              </a:rPr>
              <a:t>Not Supported:	</a:t>
            </a:r>
            <a:r>
              <a:rPr lang="en-US" sz="2000">
                <a:solidFill>
                  <a:schemeClr val="accent2">
                    <a:lumMod val="49000"/>
                  </a:schemeClr>
                </a:solidFill>
                <a:latin typeface="Times New Roman"/>
                <a:cs typeface="Times New Roman"/>
              </a:rPr>
              <a:t>Binary files (e.g., PDFs, executables), Multimedia files (e.g., MP3, video)</a:t>
            </a:r>
          </a:p>
          <a:p>
            <a:pPr marL="0" indent="0">
              <a:buNone/>
            </a:pPr>
            <a:endParaRPr lang="en-US" sz="2000">
              <a:solidFill>
                <a:schemeClr val="accent2">
                  <a:lumMod val="49000"/>
                </a:schemeClr>
              </a:solidFill>
              <a:latin typeface="Times New Roman"/>
              <a:cs typeface="Times New Roman"/>
            </a:endParaRPr>
          </a:p>
        </p:txBody>
      </p:sp>
      <p:sp>
        <p:nvSpPr>
          <p:cNvPr id="4" name="Title 1">
            <a:extLst>
              <a:ext uri="{FF2B5EF4-FFF2-40B4-BE49-F238E27FC236}">
                <a16:creationId xmlns:a16="http://schemas.microsoft.com/office/drawing/2014/main" id="{89930E6A-46C2-B78E-A534-575A1973A112}"/>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2">
                    <a:lumMod val="49000"/>
                  </a:schemeClr>
                </a:solidFill>
                <a:latin typeface="Times New Roman"/>
                <a:cs typeface="Times New Roman"/>
              </a:rPr>
              <a:t>Types of data and image input</a:t>
            </a:r>
            <a:endParaRPr lang="en-IN" sz="4000" b="1">
              <a:solidFill>
                <a:schemeClr val="accent2">
                  <a:lumMod val="49000"/>
                </a:schemeClr>
              </a:solidFill>
              <a:latin typeface="Times New Roman"/>
              <a:cs typeface="Times New Roman"/>
            </a:endParaRPr>
          </a:p>
        </p:txBody>
      </p:sp>
    </p:spTree>
    <p:extLst>
      <p:ext uri="{BB962C8B-B14F-4D97-AF65-F5344CB8AC3E}">
        <p14:creationId xmlns:p14="http://schemas.microsoft.com/office/powerpoint/2010/main" val="193484942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BAFD3-65D3-221C-C009-1FF0FA0B612F}"/>
              </a:ext>
            </a:extLst>
          </p:cNvPr>
          <p:cNvSpPr>
            <a:spLocks noGrp="1"/>
          </p:cNvSpPr>
          <p:nvPr>
            <p:ph sz="half" idx="1"/>
          </p:nvPr>
        </p:nvSpPr>
        <p:spPr>
          <a:xfrm>
            <a:off x="677334" y="1455173"/>
            <a:ext cx="5015543" cy="4586188"/>
          </a:xfrm>
        </p:spPr>
        <p:txBody>
          <a:bodyPr vert="horz" lIns="91440" tIns="45720" rIns="91440" bIns="45720" rtlCol="0" anchor="t">
            <a:normAutofit fontScale="92500" lnSpcReduction="20000"/>
          </a:bodyPr>
          <a:lstStyle/>
          <a:p>
            <a:pPr marL="0" indent="0">
              <a:buNone/>
            </a:pPr>
            <a:r>
              <a:rPr lang="en-US" sz="2000">
                <a:solidFill>
                  <a:schemeClr val="accent2">
                    <a:lumMod val="50000"/>
                  </a:schemeClr>
                </a:solidFill>
                <a:latin typeface="Times New Roman" panose="02020603050405020304" pitchFamily="18" charset="0"/>
                <a:cs typeface="Times New Roman" panose="02020603050405020304" pitchFamily="18" charset="0"/>
              </a:rPr>
              <a:t>The Caesar Cipher is a substitution cipher where each letter in the plaintext is shifted a fixed number of positions down or up the alphabet.</a:t>
            </a:r>
          </a:p>
          <a:p>
            <a:r>
              <a:rPr lang="en-US" sz="2000">
                <a:solidFill>
                  <a:schemeClr val="accent2">
                    <a:lumMod val="50000"/>
                  </a:schemeClr>
                </a:solidFill>
                <a:latin typeface="Times New Roman" panose="02020603050405020304" pitchFamily="18" charset="0"/>
                <a:cs typeface="Times New Roman" panose="02020603050405020304" pitchFamily="18" charset="0"/>
              </a:rPr>
              <a:t>For example, with a shift of 3:</a:t>
            </a:r>
          </a:p>
          <a:p>
            <a:pPr marL="0" indent="0">
              <a:buNone/>
            </a:pPr>
            <a:r>
              <a:rPr lang="en-US" sz="2000">
                <a:solidFill>
                  <a:schemeClr val="accent2">
                    <a:lumMod val="50000"/>
                  </a:schemeClr>
                </a:solidFill>
                <a:latin typeface="Times New Roman" panose="02020603050405020304" pitchFamily="18" charset="0"/>
                <a:cs typeface="Times New Roman" panose="02020603050405020304" pitchFamily="18" charset="0"/>
              </a:rPr>
              <a:t>A becomes D, B becomes E, …, Z becomes C</a:t>
            </a:r>
          </a:p>
          <a:p>
            <a:pPr marL="0" indent="0">
              <a:buNone/>
            </a:pPr>
            <a:r>
              <a:rPr lang="en-US" sz="2000">
                <a:solidFill>
                  <a:schemeClr val="accent2">
                    <a:lumMod val="50000"/>
                  </a:schemeClr>
                </a:solidFill>
                <a:latin typeface="Times New Roman" panose="02020603050405020304" pitchFamily="18" charset="0"/>
                <a:cs typeface="Times New Roman" panose="02020603050405020304" pitchFamily="18" charset="0"/>
              </a:rPr>
              <a:t>Now let’s apply it to the word “HELLO”.</a:t>
            </a:r>
          </a:p>
          <a:p>
            <a:pPr marL="0" indent="0">
              <a:buNone/>
            </a:pPr>
            <a:r>
              <a:rPr lang="en-US" sz="2000" b="1">
                <a:solidFill>
                  <a:schemeClr val="accent2">
                    <a:lumMod val="50000"/>
                  </a:schemeClr>
                </a:solidFill>
                <a:latin typeface="Times New Roman" panose="02020603050405020304" pitchFamily="18" charset="0"/>
                <a:cs typeface="Times New Roman" panose="02020603050405020304" pitchFamily="18" charset="0"/>
              </a:rPr>
              <a:t>Encryption</a:t>
            </a:r>
          </a:p>
          <a:p>
            <a:pPr marL="0" indent="0">
              <a:buNone/>
            </a:pPr>
            <a:r>
              <a:rPr lang="en-IN" sz="2000">
                <a:solidFill>
                  <a:schemeClr val="accent2">
                    <a:lumMod val="50000"/>
                  </a:schemeClr>
                </a:solidFill>
                <a:latin typeface="Times New Roman" panose="02020603050405020304" pitchFamily="18" charset="0"/>
                <a:cs typeface="Times New Roman" panose="02020603050405020304" pitchFamily="18" charset="0"/>
              </a:rPr>
              <a:t>Original: H E L </a:t>
            </a:r>
            <a:r>
              <a:rPr lang="en-IN" sz="2000" err="1">
                <a:solidFill>
                  <a:schemeClr val="accent2">
                    <a:lumMod val="50000"/>
                  </a:schemeClr>
                </a:solidFill>
                <a:latin typeface="Times New Roman" panose="02020603050405020304" pitchFamily="18" charset="0"/>
                <a:cs typeface="Times New Roman" panose="02020603050405020304" pitchFamily="18" charset="0"/>
              </a:rPr>
              <a:t>L</a:t>
            </a:r>
            <a:r>
              <a:rPr lang="en-IN" sz="2000">
                <a:solidFill>
                  <a:schemeClr val="accent2">
                    <a:lumMod val="50000"/>
                  </a:schemeClr>
                </a:solidFill>
                <a:latin typeface="Times New Roman" panose="02020603050405020304" pitchFamily="18" charset="0"/>
                <a:cs typeface="Times New Roman" panose="02020603050405020304" pitchFamily="18" charset="0"/>
              </a:rPr>
              <a:t> O</a:t>
            </a:r>
            <a:br>
              <a:rPr lang="en-IN" sz="2000">
                <a:solidFill>
                  <a:schemeClr val="accent2">
                    <a:lumMod val="50000"/>
                  </a:schemeClr>
                </a:solidFill>
                <a:latin typeface="Times New Roman" panose="02020603050405020304" pitchFamily="18" charset="0"/>
                <a:cs typeface="Times New Roman" panose="02020603050405020304" pitchFamily="18" charset="0"/>
              </a:rPr>
            </a:br>
            <a:r>
              <a:rPr lang="en-IN" sz="2000">
                <a:solidFill>
                  <a:schemeClr val="accent2">
                    <a:lumMod val="50000"/>
                  </a:schemeClr>
                </a:solidFill>
                <a:latin typeface="Times New Roman" panose="02020603050405020304" pitchFamily="18" charset="0"/>
                <a:cs typeface="Times New Roman" panose="02020603050405020304" pitchFamily="18" charset="0"/>
              </a:rPr>
              <a:t>ASCII:  72 69 76 76 79</a:t>
            </a:r>
            <a:br>
              <a:rPr lang="en-IN" sz="2000">
                <a:solidFill>
                  <a:schemeClr val="accent2">
                    <a:lumMod val="50000"/>
                  </a:schemeClr>
                </a:solidFill>
                <a:latin typeface="Times New Roman" panose="02020603050405020304" pitchFamily="18" charset="0"/>
                <a:cs typeface="Times New Roman" panose="02020603050405020304" pitchFamily="18" charset="0"/>
              </a:rPr>
            </a:br>
            <a:r>
              <a:rPr lang="en-IN" sz="2000">
                <a:solidFill>
                  <a:schemeClr val="accent2">
                    <a:lumMod val="50000"/>
                  </a:schemeClr>
                </a:solidFill>
                <a:latin typeface="Times New Roman" panose="02020603050405020304" pitchFamily="18" charset="0"/>
                <a:cs typeface="Times New Roman" panose="02020603050405020304" pitchFamily="18" charset="0"/>
              </a:rPr>
              <a:t>Shifted:</a:t>
            </a:r>
          </a:p>
          <a:p>
            <a:r>
              <a:rPr lang="en-IN" sz="2000">
                <a:solidFill>
                  <a:schemeClr val="accent2">
                    <a:lumMod val="50000"/>
                  </a:schemeClr>
                </a:solidFill>
                <a:latin typeface="Times New Roman" panose="02020603050405020304" pitchFamily="18" charset="0"/>
                <a:cs typeface="Times New Roman" panose="02020603050405020304" pitchFamily="18" charset="0"/>
              </a:rPr>
              <a:t>H → K (H is the 8th letter, K is the 11th)</a:t>
            </a:r>
          </a:p>
          <a:p>
            <a:r>
              <a:rPr lang="en-IN" sz="2000">
                <a:solidFill>
                  <a:schemeClr val="accent2">
                    <a:lumMod val="50000"/>
                  </a:schemeClr>
                </a:solidFill>
                <a:latin typeface="Times New Roman" panose="02020603050405020304" pitchFamily="18" charset="0"/>
                <a:cs typeface="Times New Roman" panose="02020603050405020304" pitchFamily="18" charset="0"/>
              </a:rPr>
              <a:t>E → H (5th → 8th) </a:t>
            </a:r>
          </a:p>
          <a:p>
            <a:r>
              <a:rPr lang="en-IN" sz="2000">
                <a:solidFill>
                  <a:schemeClr val="accent2">
                    <a:lumMod val="50000"/>
                  </a:schemeClr>
                </a:solidFill>
                <a:latin typeface="Times New Roman" panose="02020603050405020304" pitchFamily="18" charset="0"/>
                <a:cs typeface="Times New Roman" panose="02020603050405020304" pitchFamily="18" charset="0"/>
              </a:rPr>
              <a:t>L → O (12th → 15th)</a:t>
            </a:r>
          </a:p>
          <a:p>
            <a:r>
              <a:rPr lang="en-IN" sz="2000">
                <a:solidFill>
                  <a:schemeClr val="accent2">
                    <a:lumMod val="50000"/>
                  </a:schemeClr>
                </a:solidFill>
                <a:latin typeface="Times New Roman" panose="02020603050405020304" pitchFamily="18" charset="0"/>
                <a:cs typeface="Times New Roman" panose="02020603050405020304" pitchFamily="18" charset="0"/>
              </a:rPr>
              <a:t>O → R (15th → 18th)</a:t>
            </a:r>
          </a:p>
          <a:p>
            <a:pPr marL="0" indent="0">
              <a:buNone/>
            </a:pPr>
            <a:endParaRPr lang="en-IN" sz="2000">
              <a:solidFill>
                <a:schemeClr val="accent2">
                  <a:lumMod val="50000"/>
                </a:schemeClr>
              </a:solidFill>
              <a:latin typeface="Times New Roman" panose="02020603050405020304" pitchFamily="18" charset="0"/>
              <a:cs typeface="Times New Roman" panose="02020603050405020304" pitchFamily="18" charset="0"/>
            </a:endParaRPr>
          </a:p>
          <a:p>
            <a:pPr marL="0" indent="0">
              <a:buNone/>
            </a:pPr>
            <a:endParaRPr lang="en-US" sz="200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F2111D61-19C7-1B97-7EE7-55E5FB4D3705}"/>
              </a:ext>
            </a:extLst>
          </p:cNvPr>
          <p:cNvSpPr>
            <a:spLocks noGrp="1"/>
          </p:cNvSpPr>
          <p:nvPr>
            <p:ph sz="half" idx="2"/>
          </p:nvPr>
        </p:nvSpPr>
        <p:spPr>
          <a:xfrm>
            <a:off x="6032090" y="1455173"/>
            <a:ext cx="5083276" cy="4586188"/>
          </a:xfrm>
        </p:spPr>
        <p:txBody>
          <a:bodyPr>
            <a:normAutofit fontScale="92500" lnSpcReduction="20000"/>
          </a:bodyPr>
          <a:lstStyle/>
          <a:p>
            <a:pPr marL="0" indent="0">
              <a:buNone/>
            </a:pPr>
            <a:r>
              <a:rPr lang="en-IN">
                <a:solidFill>
                  <a:schemeClr val="accent2">
                    <a:lumMod val="50000"/>
                  </a:schemeClr>
                </a:solidFill>
                <a:latin typeface="Times New Roman" panose="02020603050405020304" pitchFamily="18" charset="0"/>
                <a:cs typeface="Times New Roman" panose="02020603050405020304" pitchFamily="18" charset="0"/>
              </a:rPr>
              <a:t>➡ Encrypted Text: KHOOR</a:t>
            </a:r>
          </a:p>
          <a:p>
            <a:pPr marL="0" indent="0">
              <a:buNone/>
            </a:pPr>
            <a:r>
              <a:rPr lang="en-IN">
                <a:solidFill>
                  <a:schemeClr val="accent2">
                    <a:lumMod val="50000"/>
                  </a:schemeClr>
                </a:solidFill>
                <a:latin typeface="Times New Roman" panose="02020603050405020304" pitchFamily="18" charset="0"/>
                <a:cs typeface="Times New Roman" panose="02020603050405020304" pitchFamily="18" charset="0"/>
              </a:rPr>
              <a:t>So, Caesar Cipher with shift = 3 transforms "HELLO" into "KHOOR".</a:t>
            </a:r>
            <a:endParaRPr lang="en-US">
              <a:solidFill>
                <a:schemeClr val="accent2">
                  <a:lumMod val="50000"/>
                </a:schemeClr>
              </a:solidFill>
              <a:latin typeface="Times New Roman" panose="02020603050405020304" pitchFamily="18" charset="0"/>
              <a:cs typeface="Times New Roman" panose="02020603050405020304" pitchFamily="18" charset="0"/>
            </a:endParaRPr>
          </a:p>
          <a:p>
            <a:pPr marL="0" indent="0">
              <a:buNone/>
            </a:pPr>
            <a:r>
              <a:rPr lang="en-US">
                <a:solidFill>
                  <a:schemeClr val="accent2">
                    <a:lumMod val="50000"/>
                  </a:schemeClr>
                </a:solidFill>
                <a:latin typeface="Times New Roman" panose="02020603050405020304" pitchFamily="18" charset="0"/>
                <a:cs typeface="Times New Roman" panose="02020603050405020304" pitchFamily="18" charset="0"/>
              </a:rPr>
              <a:t>🧾 </a:t>
            </a:r>
            <a:r>
              <a:rPr lang="en-US" b="1">
                <a:solidFill>
                  <a:schemeClr val="accent2">
                    <a:lumMod val="50000"/>
                  </a:schemeClr>
                </a:solidFill>
                <a:latin typeface="Times New Roman" panose="02020603050405020304" pitchFamily="18" charset="0"/>
                <a:cs typeface="Times New Roman" panose="02020603050405020304" pitchFamily="18" charset="0"/>
              </a:rPr>
              <a:t>Decryption</a:t>
            </a:r>
            <a:r>
              <a:rPr lang="en-US">
                <a:solidFill>
                  <a:schemeClr val="accent2">
                    <a:lumMod val="50000"/>
                  </a:schemeClr>
                </a:solidFill>
                <a:latin typeface="Times New Roman" panose="02020603050405020304" pitchFamily="18" charset="0"/>
                <a:cs typeface="Times New Roman" panose="02020603050405020304" pitchFamily="18" charset="0"/>
              </a:rPr>
              <a:t> (Reversing the Shift)</a:t>
            </a:r>
            <a:br>
              <a:rPr lang="en-US">
                <a:solidFill>
                  <a:schemeClr val="accent2">
                    <a:lumMod val="50000"/>
                  </a:schemeClr>
                </a:solidFill>
                <a:latin typeface="Times New Roman" panose="02020603050405020304" pitchFamily="18" charset="0"/>
                <a:cs typeface="Times New Roman" panose="02020603050405020304" pitchFamily="18" charset="0"/>
              </a:rPr>
            </a:br>
            <a:r>
              <a:rPr lang="en-US">
                <a:solidFill>
                  <a:schemeClr val="accent2">
                    <a:lumMod val="50000"/>
                  </a:schemeClr>
                </a:solidFill>
                <a:latin typeface="Times New Roman" panose="02020603050405020304" pitchFamily="18" charset="0"/>
                <a:cs typeface="Times New Roman" panose="02020603050405020304" pitchFamily="18" charset="0"/>
              </a:rPr>
              <a:t>To get back to the original message, we reverse the shift:</a:t>
            </a:r>
          </a:p>
          <a:p>
            <a:r>
              <a:rPr lang="en-US">
                <a:solidFill>
                  <a:schemeClr val="accent2">
                    <a:lumMod val="50000"/>
                  </a:schemeClr>
                </a:solidFill>
                <a:latin typeface="Times New Roman" panose="02020603050405020304" pitchFamily="18" charset="0"/>
                <a:cs typeface="Times New Roman" panose="02020603050405020304" pitchFamily="18" charset="0"/>
              </a:rPr>
              <a:t>K → H</a:t>
            </a:r>
          </a:p>
          <a:p>
            <a:r>
              <a:rPr lang="en-US">
                <a:solidFill>
                  <a:schemeClr val="accent2">
                    <a:lumMod val="50000"/>
                  </a:schemeClr>
                </a:solidFill>
                <a:latin typeface="Times New Roman" panose="02020603050405020304" pitchFamily="18" charset="0"/>
                <a:cs typeface="Times New Roman" panose="02020603050405020304" pitchFamily="18" charset="0"/>
              </a:rPr>
              <a:t>H → E</a:t>
            </a:r>
          </a:p>
          <a:p>
            <a:r>
              <a:rPr lang="en-US">
                <a:solidFill>
                  <a:schemeClr val="accent2">
                    <a:lumMod val="50000"/>
                  </a:schemeClr>
                </a:solidFill>
                <a:latin typeface="Times New Roman" panose="02020603050405020304" pitchFamily="18" charset="0"/>
                <a:cs typeface="Times New Roman" panose="02020603050405020304" pitchFamily="18" charset="0"/>
              </a:rPr>
              <a:t>O → L</a:t>
            </a:r>
          </a:p>
          <a:p>
            <a:r>
              <a:rPr lang="en-US">
                <a:solidFill>
                  <a:schemeClr val="accent2">
                    <a:lumMod val="50000"/>
                  </a:schemeClr>
                </a:solidFill>
                <a:latin typeface="Times New Roman" panose="02020603050405020304" pitchFamily="18" charset="0"/>
                <a:cs typeface="Times New Roman" panose="02020603050405020304" pitchFamily="18" charset="0"/>
              </a:rPr>
              <a:t>O → L</a:t>
            </a:r>
          </a:p>
          <a:p>
            <a:r>
              <a:rPr lang="en-US">
                <a:solidFill>
                  <a:schemeClr val="accent2">
                    <a:lumMod val="50000"/>
                  </a:schemeClr>
                </a:solidFill>
                <a:latin typeface="Times New Roman" panose="02020603050405020304" pitchFamily="18" charset="0"/>
                <a:cs typeface="Times New Roman" panose="02020603050405020304" pitchFamily="18" charset="0"/>
              </a:rPr>
              <a:t>R → O</a:t>
            </a:r>
          </a:p>
          <a:p>
            <a:r>
              <a:rPr lang="en-US">
                <a:solidFill>
                  <a:schemeClr val="accent2">
                    <a:lumMod val="50000"/>
                  </a:schemeClr>
                </a:solidFill>
                <a:latin typeface="Times New Roman" panose="02020603050405020304" pitchFamily="18" charset="0"/>
                <a:cs typeface="Times New Roman" panose="02020603050405020304" pitchFamily="18" charset="0"/>
              </a:rPr>
              <a:t>➡ Decrypted Text: HELLO</a:t>
            </a:r>
          </a:p>
        </p:txBody>
      </p:sp>
      <p:sp>
        <p:nvSpPr>
          <p:cNvPr id="4" name="Title 1">
            <a:extLst>
              <a:ext uri="{FF2B5EF4-FFF2-40B4-BE49-F238E27FC236}">
                <a16:creationId xmlns:a16="http://schemas.microsoft.com/office/drawing/2014/main" id="{5F314DFA-CCB6-E3DD-7595-25EA2A57AEFC}"/>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50000"/>
                  </a:schemeClr>
                </a:solidFill>
              </a:rPr>
              <a:t>Caesar Cipher</a:t>
            </a:r>
            <a:endParaRPr lang="en-IN" sz="4000" b="1">
              <a:solidFill>
                <a:schemeClr val="accent2">
                  <a:lumMod val="50000"/>
                </a:schemeClr>
              </a:solidFill>
              <a:latin typeface="Times New Roman"/>
              <a:cs typeface="Times New Roman"/>
            </a:endParaRPr>
          </a:p>
        </p:txBody>
      </p:sp>
    </p:spTree>
    <p:extLst>
      <p:ext uri="{BB962C8B-B14F-4D97-AF65-F5344CB8AC3E}">
        <p14:creationId xmlns:p14="http://schemas.microsoft.com/office/powerpoint/2010/main" val="404689379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D4E90-0B2E-76AA-7335-6F24B56ECD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79CC95-1133-2ABF-718D-E3E4F97C0088}"/>
              </a:ext>
            </a:extLst>
          </p:cNvPr>
          <p:cNvSpPr>
            <a:spLocks noGrp="1"/>
          </p:cNvSpPr>
          <p:nvPr>
            <p:ph idx="1"/>
          </p:nvPr>
        </p:nvSpPr>
        <p:spPr>
          <a:xfrm>
            <a:off x="838200" y="1194476"/>
            <a:ext cx="10515599" cy="4847302"/>
          </a:xfrm>
        </p:spPr>
        <p:txBody>
          <a:bodyPr vert="horz" lIns="91440" tIns="45720" rIns="91440" bIns="45720" rtlCol="0" anchor="t">
            <a:normAutofit/>
          </a:bodyPr>
          <a:lstStyle/>
          <a:p>
            <a:pPr>
              <a:lnSpc>
                <a:spcPct val="150000"/>
              </a:lnSpc>
            </a:pPr>
            <a:r>
              <a:rPr lang="en-US" sz="2000">
                <a:solidFill>
                  <a:schemeClr val="accent2">
                    <a:lumMod val="50000"/>
                  </a:schemeClr>
                </a:solidFill>
                <a:latin typeface="Times New Roman" panose="02020603050405020304" pitchFamily="18" charset="0"/>
                <a:cs typeface="Times New Roman" panose="02020603050405020304" pitchFamily="18" charset="0"/>
              </a:rPr>
              <a:t>LSB (least significant bit) steganography is a technique used to hide data within an image by modifying the least significant bits of the pixel values. Because the change in the least significant bit is visually imperceptible, it allows you to embed information without noticeably altering the original image.</a:t>
            </a:r>
          </a:p>
          <a:p>
            <a:pPr>
              <a:lnSpc>
                <a:spcPct val="150000"/>
              </a:lnSpc>
              <a:buNone/>
            </a:pPr>
            <a:r>
              <a:rPr lang="en-US" sz="2000" b="1">
                <a:solidFill>
                  <a:schemeClr val="accent2">
                    <a:lumMod val="50000"/>
                  </a:schemeClr>
                </a:solidFill>
                <a:latin typeface="Times New Roman" panose="02020603050405020304" pitchFamily="18" charset="0"/>
                <a:cs typeface="Times New Roman" panose="02020603050405020304" pitchFamily="18" charset="0"/>
              </a:rPr>
              <a:t>Basic concept:</a:t>
            </a:r>
          </a:p>
          <a:p>
            <a:pPr>
              <a:lnSpc>
                <a:spcPct val="150000"/>
              </a:lnSpc>
            </a:pPr>
            <a:r>
              <a:rPr lang="en-US" sz="2000">
                <a:solidFill>
                  <a:schemeClr val="accent2">
                    <a:lumMod val="50000"/>
                  </a:schemeClr>
                </a:solidFill>
                <a:latin typeface="Times New Roman" panose="02020603050405020304" pitchFamily="18" charset="0"/>
                <a:cs typeface="Times New Roman" panose="02020603050405020304" pitchFamily="18" charset="0"/>
              </a:rPr>
              <a:t>Every pixel in an image is usually made up of RGB (red, green, blue) color values. Each of these values is an 8-bit number (0 to 255). In LSB steganography, we can hide bits of secret data inside the LSB of these color values.</a:t>
            </a:r>
          </a:p>
        </p:txBody>
      </p:sp>
      <p:sp>
        <p:nvSpPr>
          <p:cNvPr id="4" name="Title 1">
            <a:extLst>
              <a:ext uri="{FF2B5EF4-FFF2-40B4-BE49-F238E27FC236}">
                <a16:creationId xmlns:a16="http://schemas.microsoft.com/office/drawing/2014/main" id="{5CC3ABDD-5CAF-4809-AE1C-8287F7A1E8F2}"/>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LSB Steganography Algorithm</a:t>
            </a:r>
          </a:p>
        </p:txBody>
      </p:sp>
    </p:spTree>
    <p:extLst>
      <p:ext uri="{BB962C8B-B14F-4D97-AF65-F5344CB8AC3E}">
        <p14:creationId xmlns:p14="http://schemas.microsoft.com/office/powerpoint/2010/main" val="241920984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4DA5-3857-1ABA-B9D3-EB3BFEC899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8FB5B56-71C5-552F-2F2F-2E748258D299}"/>
              </a:ext>
            </a:extLst>
          </p:cNvPr>
          <p:cNvSpPr>
            <a:spLocks noGrp="1"/>
          </p:cNvSpPr>
          <p:nvPr>
            <p:ph type="title"/>
          </p:nvPr>
        </p:nvSpPr>
        <p:spPr>
          <a:xfrm>
            <a:off x="1848147" y="479180"/>
            <a:ext cx="8596668" cy="747736"/>
          </a:xfrm>
        </p:spPr>
        <p:txBody>
          <a:bodyPr>
            <a:normAutofit/>
          </a:bodyPr>
          <a:lstStyle/>
          <a:p>
            <a:pPr algn="ctr"/>
            <a:r>
              <a:rPr lang="en-US" b="1">
                <a:solidFill>
                  <a:schemeClr val="accent2">
                    <a:lumMod val="75000"/>
                  </a:schemeClr>
                </a:solidFill>
              </a:rPr>
              <a:t>Index</a:t>
            </a:r>
            <a:endParaRPr lang="en-IN" b="1">
              <a:solidFill>
                <a:schemeClr val="accent2">
                  <a:lumMod val="75000"/>
                </a:schemeClr>
              </a:solidFill>
            </a:endParaRPr>
          </a:p>
        </p:txBody>
      </p:sp>
      <p:graphicFrame>
        <p:nvGraphicFramePr>
          <p:cNvPr id="4" name="Content Placeholder 3">
            <a:extLst>
              <a:ext uri="{FF2B5EF4-FFF2-40B4-BE49-F238E27FC236}">
                <a16:creationId xmlns:a16="http://schemas.microsoft.com/office/drawing/2014/main" id="{19094B6C-D19B-28AE-2DA2-FAAF541959DA}"/>
              </a:ext>
            </a:extLst>
          </p:cNvPr>
          <p:cNvGraphicFramePr>
            <a:graphicFrameLocks noGrp="1"/>
          </p:cNvGraphicFramePr>
          <p:nvPr>
            <p:ph idx="1"/>
            <p:extLst>
              <p:ext uri="{D42A27DB-BD31-4B8C-83A1-F6EECF244321}">
                <p14:modId xmlns:p14="http://schemas.microsoft.com/office/powerpoint/2010/main" val="2360301889"/>
              </p:ext>
            </p:extLst>
          </p:nvPr>
        </p:nvGraphicFramePr>
        <p:xfrm>
          <a:off x="1064279" y="1365812"/>
          <a:ext cx="10433832" cy="4919907"/>
        </p:xfrm>
        <a:graphic>
          <a:graphicData uri="http://schemas.openxmlformats.org/drawingml/2006/table">
            <a:tbl>
              <a:tblPr firstRow="1" bandRow="1">
                <a:tableStyleId>{3B4B98B0-60AC-42C2-AFA5-B58CD77FA1E5}</a:tableStyleId>
              </a:tblPr>
              <a:tblGrid>
                <a:gridCol w="768972">
                  <a:extLst>
                    <a:ext uri="{9D8B030D-6E8A-4147-A177-3AD203B41FA5}">
                      <a16:colId xmlns:a16="http://schemas.microsoft.com/office/drawing/2014/main" val="3425004888"/>
                    </a:ext>
                  </a:extLst>
                </a:gridCol>
                <a:gridCol w="8572390">
                  <a:extLst>
                    <a:ext uri="{9D8B030D-6E8A-4147-A177-3AD203B41FA5}">
                      <a16:colId xmlns:a16="http://schemas.microsoft.com/office/drawing/2014/main" val="4179587052"/>
                    </a:ext>
                  </a:extLst>
                </a:gridCol>
                <a:gridCol w="1092470">
                  <a:extLst>
                    <a:ext uri="{9D8B030D-6E8A-4147-A177-3AD203B41FA5}">
                      <a16:colId xmlns:a16="http://schemas.microsoft.com/office/drawing/2014/main" val="2126207809"/>
                    </a:ext>
                  </a:extLst>
                </a:gridCol>
              </a:tblGrid>
              <a:tr h="675282">
                <a:tc>
                  <a:txBody>
                    <a:bodyPr/>
                    <a:lstStyle/>
                    <a:p>
                      <a:pPr algn="ctr"/>
                      <a:r>
                        <a:rPr lang="en-US" b="0"/>
                        <a:t>S. No.</a:t>
                      </a:r>
                      <a:endParaRPr lang="en-IN" b="0"/>
                    </a:p>
                  </a:txBody>
                  <a:tcPr anchor="ctr"/>
                </a:tc>
                <a:tc>
                  <a:txBody>
                    <a:bodyPr/>
                    <a:lstStyle/>
                    <a:p>
                      <a:pPr algn="ctr"/>
                      <a:r>
                        <a:rPr lang="en-US">
                          <a:solidFill>
                            <a:schemeClr val="accent2">
                              <a:lumMod val="50000"/>
                            </a:schemeClr>
                          </a:solidFill>
                        </a:rPr>
                        <a:t>Topic</a:t>
                      </a:r>
                      <a:endParaRPr lang="en-IN">
                        <a:solidFill>
                          <a:schemeClr val="accent2">
                            <a:lumMod val="50000"/>
                          </a:schemeClr>
                        </a:solidFill>
                      </a:endParaRPr>
                    </a:p>
                  </a:txBody>
                  <a:tcPr anchor="ctr"/>
                </a:tc>
                <a:tc>
                  <a:txBody>
                    <a:bodyPr/>
                    <a:lstStyle/>
                    <a:p>
                      <a:pPr algn="ctr"/>
                      <a:r>
                        <a:rPr lang="en-US"/>
                        <a:t>Page No.</a:t>
                      </a:r>
                      <a:endParaRPr lang="en-IN"/>
                    </a:p>
                  </a:txBody>
                  <a:tcPr anchor="ctr"/>
                </a:tc>
                <a:extLst>
                  <a:ext uri="{0D108BD9-81ED-4DB2-BD59-A6C34878D82A}">
                    <a16:rowId xmlns:a16="http://schemas.microsoft.com/office/drawing/2014/main" val="1086158209"/>
                  </a:ext>
                </a:extLst>
              </a:tr>
              <a:tr h="385875">
                <a:tc>
                  <a:txBody>
                    <a:bodyPr/>
                    <a:lstStyle/>
                    <a:p>
                      <a:pPr algn="ctr"/>
                      <a:r>
                        <a:rPr lang="en-US" b="0">
                          <a:solidFill>
                            <a:schemeClr val="accent2">
                              <a:lumMod val="50000"/>
                            </a:schemeClr>
                          </a:solidFill>
                        </a:rPr>
                        <a:t>12</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a:solidFill>
                            <a:schemeClr val="accent2">
                              <a:lumMod val="50000"/>
                            </a:schemeClr>
                          </a:solidFill>
                        </a:rPr>
                        <a:t>Flow of work/ Modules</a:t>
                      </a:r>
                      <a:endParaRPr lang="en-IN" sz="1800"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31</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0285741"/>
                  </a:ext>
                </a:extLst>
              </a:tr>
              <a:tr h="385875">
                <a:tc>
                  <a:txBody>
                    <a:bodyPr/>
                    <a:lstStyle/>
                    <a:p>
                      <a:pPr algn="ctr"/>
                      <a:r>
                        <a:rPr lang="en-US" b="0">
                          <a:solidFill>
                            <a:schemeClr val="accent2">
                              <a:lumMod val="50000"/>
                            </a:schemeClr>
                          </a:solidFill>
                        </a:rPr>
                        <a:t>13</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a:solidFill>
                            <a:schemeClr val="accent2">
                              <a:lumMod val="50000"/>
                            </a:schemeClr>
                          </a:solidFill>
                        </a:rPr>
                        <a:t>Types of data and image input</a:t>
                      </a:r>
                      <a:endParaRPr lang="en-IN" sz="1800"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33</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17533404"/>
                  </a:ext>
                </a:extLst>
              </a:tr>
              <a:tr h="385875">
                <a:tc>
                  <a:txBody>
                    <a:bodyPr/>
                    <a:lstStyle/>
                    <a:p>
                      <a:pPr algn="ctr"/>
                      <a:r>
                        <a:rPr lang="en-US" b="0">
                          <a:solidFill>
                            <a:schemeClr val="accent2">
                              <a:lumMod val="50000"/>
                            </a:schemeClr>
                          </a:solidFill>
                        </a:rPr>
                        <a:t>14</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LSB Steganography Algorithm</a:t>
                      </a:r>
                      <a:endParaRPr lang="en-IN" sz="1800"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35</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00264927"/>
                  </a:ext>
                </a:extLst>
              </a:tr>
              <a:tr h="385875">
                <a:tc>
                  <a:txBody>
                    <a:bodyPr/>
                    <a:lstStyle/>
                    <a:p>
                      <a:pPr algn="ctr"/>
                      <a:r>
                        <a:rPr lang="en-US" b="0">
                          <a:solidFill>
                            <a:schemeClr val="accent2">
                              <a:lumMod val="50000"/>
                            </a:schemeClr>
                          </a:solidFill>
                        </a:rPr>
                        <a:t>15</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Database Analysis</a:t>
                      </a:r>
                      <a:endParaRPr lang="en-IN" sz="1800" b="0">
                        <a:solidFill>
                          <a:schemeClr val="accent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b="0">
                          <a:solidFill>
                            <a:schemeClr val="accent2">
                              <a:lumMod val="50000"/>
                            </a:schemeClr>
                          </a:solidFill>
                          <a:latin typeface="Times New Roman" panose="02020603050405020304" pitchFamily="18" charset="0"/>
                          <a:cs typeface="Times New Roman" panose="02020603050405020304" pitchFamily="18" charset="0"/>
                        </a:rPr>
                        <a:t>42</a:t>
                      </a:r>
                      <a:endParaRPr lang="en-IN" b="0">
                        <a:solidFill>
                          <a:schemeClr val="accent2">
                            <a:lumMod val="50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05835926"/>
                  </a:ext>
                </a:extLst>
              </a:tr>
              <a:tr h="385875">
                <a:tc>
                  <a:txBody>
                    <a:bodyPr/>
                    <a:lstStyle/>
                    <a:p>
                      <a:pPr algn="ctr"/>
                      <a:r>
                        <a:rPr lang="en-US" b="0">
                          <a:solidFill>
                            <a:schemeClr val="accent2">
                              <a:lumMod val="50000"/>
                            </a:schemeClr>
                          </a:solidFill>
                        </a:rPr>
                        <a:t>16</a:t>
                      </a:r>
                      <a:endParaRPr lang="en-IN" b="0">
                        <a:solidFill>
                          <a:schemeClr val="accent2">
                            <a:lumMod val="50000"/>
                          </a:schemeClr>
                        </a:solidFill>
                      </a:endParaRPr>
                    </a:p>
                  </a:txBody>
                  <a:tcPr anchor="ctr"/>
                </a:tc>
                <a:tc>
                  <a:txBody>
                    <a:bodyPr/>
                    <a:lstStyle/>
                    <a:p>
                      <a:pPr algn="ctr"/>
                      <a:r>
                        <a:rPr lang="en-US" b="0">
                          <a:solidFill>
                            <a:schemeClr val="accent2">
                              <a:lumMod val="50000"/>
                            </a:schemeClr>
                          </a:solidFill>
                        </a:rPr>
                        <a:t>Execution</a:t>
                      </a:r>
                      <a:endParaRPr lang="en-IN" b="0">
                        <a:solidFill>
                          <a:schemeClr val="accent2">
                            <a:lumMod val="50000"/>
                          </a:schemeClr>
                        </a:solidFill>
                      </a:endParaRPr>
                    </a:p>
                  </a:txBody>
                  <a:tcPr anchor="ctr"/>
                </a:tc>
                <a:tc>
                  <a:txBody>
                    <a:bodyPr/>
                    <a:lstStyle/>
                    <a:p>
                      <a:pPr algn="ctr"/>
                      <a:r>
                        <a:rPr lang="en-US" b="0">
                          <a:solidFill>
                            <a:schemeClr val="accent2">
                              <a:lumMod val="50000"/>
                            </a:schemeClr>
                          </a:solidFill>
                        </a:rPr>
                        <a:t>47</a:t>
                      </a:r>
                      <a:endParaRPr lang="en-IN" b="0">
                        <a:solidFill>
                          <a:schemeClr val="accent2">
                            <a:lumMod val="50000"/>
                          </a:schemeClr>
                        </a:solidFill>
                      </a:endParaRPr>
                    </a:p>
                  </a:txBody>
                  <a:tcPr anchor="ctr"/>
                </a:tc>
                <a:extLst>
                  <a:ext uri="{0D108BD9-81ED-4DB2-BD59-A6C34878D82A}">
                    <a16:rowId xmlns:a16="http://schemas.microsoft.com/office/drawing/2014/main" val="3150860463"/>
                  </a:ext>
                </a:extLst>
              </a:tr>
              <a:tr h="385875">
                <a:tc>
                  <a:txBody>
                    <a:bodyPr/>
                    <a:lstStyle/>
                    <a:p>
                      <a:pPr algn="ctr"/>
                      <a:r>
                        <a:rPr lang="en-US" b="0">
                          <a:solidFill>
                            <a:schemeClr val="accent2">
                              <a:lumMod val="50000"/>
                            </a:schemeClr>
                          </a:solidFill>
                        </a:rPr>
                        <a:t>17</a:t>
                      </a:r>
                      <a:endParaRPr lang="en-IN" b="0">
                        <a:solidFill>
                          <a:schemeClr val="accent2">
                            <a:lumMod val="50000"/>
                          </a:schemeClr>
                        </a:solidFill>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System Testing</a:t>
                      </a:r>
                      <a:endParaRPr lang="en-IN" sz="1800" b="0">
                        <a:solidFill>
                          <a:schemeClr val="accent2">
                            <a:lumMod val="50000"/>
                          </a:schemeClr>
                        </a:solidFill>
                        <a:latin typeface="Times New Roman"/>
                        <a:cs typeface="Times New Roman"/>
                      </a:endParaRPr>
                    </a:p>
                  </a:txBody>
                  <a:tcPr anchor="ctr"/>
                </a:tc>
                <a:tc>
                  <a:txBody>
                    <a:bodyPr/>
                    <a:lstStyle/>
                    <a:p>
                      <a:pPr algn="ctr"/>
                      <a:r>
                        <a:rPr lang="en-US" b="0">
                          <a:solidFill>
                            <a:schemeClr val="accent2">
                              <a:lumMod val="50000"/>
                            </a:schemeClr>
                          </a:solidFill>
                        </a:rPr>
                        <a:t>51</a:t>
                      </a:r>
                      <a:endParaRPr lang="en-IN" b="0">
                        <a:solidFill>
                          <a:schemeClr val="accent2">
                            <a:lumMod val="50000"/>
                          </a:schemeClr>
                        </a:solidFill>
                      </a:endParaRPr>
                    </a:p>
                  </a:txBody>
                  <a:tcPr anchor="ctr"/>
                </a:tc>
                <a:extLst>
                  <a:ext uri="{0D108BD9-81ED-4DB2-BD59-A6C34878D82A}">
                    <a16:rowId xmlns:a16="http://schemas.microsoft.com/office/drawing/2014/main" val="1425487703"/>
                  </a:ext>
                </a:extLst>
              </a:tr>
              <a:tr h="385875">
                <a:tc>
                  <a:txBody>
                    <a:bodyPr/>
                    <a:lstStyle/>
                    <a:p>
                      <a:pPr algn="ctr"/>
                      <a:r>
                        <a:rPr lang="en-US" b="0">
                          <a:solidFill>
                            <a:schemeClr val="accent2">
                              <a:lumMod val="50000"/>
                            </a:schemeClr>
                          </a:solidFill>
                        </a:rPr>
                        <a:t>18</a:t>
                      </a:r>
                      <a:endParaRPr lang="en-IN" b="0">
                        <a:solidFill>
                          <a:schemeClr val="accent2">
                            <a:lumMod val="50000"/>
                          </a:schemeClr>
                        </a:solidFill>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Future Scope</a:t>
                      </a:r>
                      <a:endParaRPr lang="en-IN" sz="1800" b="0">
                        <a:solidFill>
                          <a:schemeClr val="accent2">
                            <a:lumMod val="50000"/>
                          </a:schemeClr>
                        </a:solidFill>
                        <a:latin typeface="Times New Roman"/>
                        <a:cs typeface="Times New Roman"/>
                      </a:endParaRPr>
                    </a:p>
                  </a:txBody>
                  <a:tcPr anchor="ctr"/>
                </a:tc>
                <a:tc>
                  <a:txBody>
                    <a:bodyPr/>
                    <a:lstStyle/>
                    <a:p>
                      <a:pPr algn="ctr"/>
                      <a:r>
                        <a:rPr lang="en-US" b="0">
                          <a:solidFill>
                            <a:schemeClr val="accent2">
                              <a:lumMod val="50000"/>
                            </a:schemeClr>
                          </a:solidFill>
                        </a:rPr>
                        <a:t>55</a:t>
                      </a:r>
                      <a:endParaRPr lang="en-IN" b="0">
                        <a:solidFill>
                          <a:schemeClr val="accent2">
                            <a:lumMod val="50000"/>
                          </a:schemeClr>
                        </a:solidFill>
                      </a:endParaRPr>
                    </a:p>
                  </a:txBody>
                  <a:tcPr anchor="ctr"/>
                </a:tc>
                <a:extLst>
                  <a:ext uri="{0D108BD9-81ED-4DB2-BD59-A6C34878D82A}">
                    <a16:rowId xmlns:a16="http://schemas.microsoft.com/office/drawing/2014/main" val="3401474427"/>
                  </a:ext>
                </a:extLst>
              </a:tr>
              <a:tr h="385875">
                <a:tc>
                  <a:txBody>
                    <a:bodyPr/>
                    <a:lstStyle/>
                    <a:p>
                      <a:pPr algn="ctr"/>
                      <a:r>
                        <a:rPr lang="en-US" b="0">
                          <a:solidFill>
                            <a:schemeClr val="accent2">
                              <a:lumMod val="50000"/>
                            </a:schemeClr>
                          </a:solidFill>
                        </a:rPr>
                        <a:t>19</a:t>
                      </a:r>
                      <a:endParaRPr lang="en-IN" b="0">
                        <a:solidFill>
                          <a:schemeClr val="accent2">
                            <a:lumMod val="50000"/>
                          </a:schemeClr>
                        </a:solidFill>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System Security Measures</a:t>
                      </a:r>
                      <a:endParaRPr lang="en-IN" sz="1800" b="0">
                        <a:solidFill>
                          <a:schemeClr val="accent2">
                            <a:lumMod val="50000"/>
                          </a:schemeClr>
                        </a:solidFill>
                        <a:latin typeface="Times New Roman"/>
                        <a:cs typeface="Times New Roman"/>
                      </a:endParaRPr>
                    </a:p>
                  </a:txBody>
                  <a:tcPr anchor="ctr"/>
                </a:tc>
                <a:tc>
                  <a:txBody>
                    <a:bodyPr/>
                    <a:lstStyle/>
                    <a:p>
                      <a:pPr algn="ctr"/>
                      <a:r>
                        <a:rPr lang="en-US" b="0">
                          <a:solidFill>
                            <a:schemeClr val="accent2">
                              <a:lumMod val="50000"/>
                            </a:schemeClr>
                          </a:solidFill>
                        </a:rPr>
                        <a:t>56</a:t>
                      </a:r>
                      <a:endParaRPr lang="en-IN" b="0">
                        <a:solidFill>
                          <a:schemeClr val="accent2">
                            <a:lumMod val="50000"/>
                          </a:schemeClr>
                        </a:solidFill>
                      </a:endParaRPr>
                    </a:p>
                  </a:txBody>
                  <a:tcPr anchor="ctr"/>
                </a:tc>
                <a:extLst>
                  <a:ext uri="{0D108BD9-81ED-4DB2-BD59-A6C34878D82A}">
                    <a16:rowId xmlns:a16="http://schemas.microsoft.com/office/drawing/2014/main" val="1266542147"/>
                  </a:ext>
                </a:extLst>
              </a:tr>
              <a:tr h="385875">
                <a:tc>
                  <a:txBody>
                    <a:bodyPr/>
                    <a:lstStyle/>
                    <a:p>
                      <a:pPr algn="ctr"/>
                      <a:r>
                        <a:rPr lang="en-US" b="0">
                          <a:solidFill>
                            <a:schemeClr val="accent2">
                              <a:lumMod val="50000"/>
                            </a:schemeClr>
                          </a:solidFill>
                        </a:rPr>
                        <a:t>20</a:t>
                      </a:r>
                      <a:endParaRPr lang="en-IN" b="0">
                        <a:solidFill>
                          <a:schemeClr val="accent2">
                            <a:lumMod val="50000"/>
                          </a:schemeClr>
                        </a:solidFill>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Conclusion</a:t>
                      </a:r>
                      <a:endParaRPr lang="en-IN" sz="1800" b="0">
                        <a:solidFill>
                          <a:schemeClr val="accent2">
                            <a:lumMod val="50000"/>
                          </a:schemeClr>
                        </a:solidFill>
                        <a:latin typeface="Times New Roman"/>
                        <a:cs typeface="Times New Roman"/>
                      </a:endParaRPr>
                    </a:p>
                  </a:txBody>
                  <a:tcPr anchor="ctr"/>
                </a:tc>
                <a:tc>
                  <a:txBody>
                    <a:bodyPr/>
                    <a:lstStyle/>
                    <a:p>
                      <a:pPr algn="ctr"/>
                      <a:r>
                        <a:rPr lang="en-US" b="0">
                          <a:solidFill>
                            <a:schemeClr val="accent2">
                              <a:lumMod val="50000"/>
                            </a:schemeClr>
                          </a:solidFill>
                        </a:rPr>
                        <a:t>57</a:t>
                      </a:r>
                      <a:endParaRPr lang="en-IN" b="0">
                        <a:solidFill>
                          <a:schemeClr val="accent2">
                            <a:lumMod val="50000"/>
                          </a:schemeClr>
                        </a:solidFill>
                      </a:endParaRPr>
                    </a:p>
                  </a:txBody>
                  <a:tcPr anchor="ctr"/>
                </a:tc>
                <a:extLst>
                  <a:ext uri="{0D108BD9-81ED-4DB2-BD59-A6C34878D82A}">
                    <a16:rowId xmlns:a16="http://schemas.microsoft.com/office/drawing/2014/main" val="3954626849"/>
                  </a:ext>
                </a:extLst>
              </a:tr>
              <a:tr h="385875">
                <a:tc>
                  <a:txBody>
                    <a:bodyPr/>
                    <a:lstStyle/>
                    <a:p>
                      <a:pPr algn="ctr"/>
                      <a:r>
                        <a:rPr lang="en-US" b="0">
                          <a:solidFill>
                            <a:schemeClr val="accent2">
                              <a:lumMod val="50000"/>
                            </a:schemeClr>
                          </a:solidFill>
                        </a:rPr>
                        <a:t>21</a:t>
                      </a:r>
                      <a:endParaRPr lang="en-IN" b="0">
                        <a:solidFill>
                          <a:schemeClr val="accent2">
                            <a:lumMod val="50000"/>
                          </a:schemeClr>
                        </a:solidFill>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800" b="0">
                          <a:solidFill>
                            <a:schemeClr val="accent2">
                              <a:lumMod val="50000"/>
                            </a:schemeClr>
                          </a:solidFill>
                        </a:rPr>
                        <a:t>References</a:t>
                      </a:r>
                      <a:endParaRPr lang="en-IN" sz="1800" b="0">
                        <a:solidFill>
                          <a:schemeClr val="accent2">
                            <a:lumMod val="50000"/>
                          </a:schemeClr>
                        </a:solidFill>
                        <a:latin typeface="Times New Roman"/>
                        <a:cs typeface="Times New Roman"/>
                      </a:endParaRPr>
                    </a:p>
                  </a:txBody>
                  <a:tcPr anchor="ctr"/>
                </a:tc>
                <a:tc>
                  <a:txBody>
                    <a:bodyPr/>
                    <a:lstStyle/>
                    <a:p>
                      <a:pPr algn="ctr"/>
                      <a:r>
                        <a:rPr lang="en-US" b="0">
                          <a:solidFill>
                            <a:schemeClr val="accent2">
                              <a:lumMod val="50000"/>
                            </a:schemeClr>
                          </a:solidFill>
                        </a:rPr>
                        <a:t>58</a:t>
                      </a:r>
                      <a:endParaRPr lang="en-IN" b="0">
                        <a:solidFill>
                          <a:schemeClr val="accent2">
                            <a:lumMod val="50000"/>
                          </a:schemeClr>
                        </a:solidFill>
                      </a:endParaRPr>
                    </a:p>
                  </a:txBody>
                  <a:tcPr anchor="ctr"/>
                </a:tc>
                <a:extLst>
                  <a:ext uri="{0D108BD9-81ED-4DB2-BD59-A6C34878D82A}">
                    <a16:rowId xmlns:a16="http://schemas.microsoft.com/office/drawing/2014/main" val="3267076614"/>
                  </a:ext>
                </a:extLst>
              </a:tr>
              <a:tr h="385875">
                <a:tc>
                  <a:txBody>
                    <a:bodyPr/>
                    <a:lstStyle/>
                    <a:p>
                      <a:pPr algn="ctr"/>
                      <a:r>
                        <a:rPr lang="en-US" b="0">
                          <a:solidFill>
                            <a:schemeClr val="accent2">
                              <a:lumMod val="50000"/>
                            </a:schemeClr>
                          </a:solidFill>
                        </a:rPr>
                        <a:t>22</a:t>
                      </a:r>
                      <a:endParaRPr lang="en-IN" b="0">
                        <a:solidFill>
                          <a:schemeClr val="accent2">
                            <a:lumMod val="50000"/>
                          </a:schemeClr>
                        </a:solidFill>
                      </a:endParaRPr>
                    </a:p>
                  </a:txBody>
                  <a:tcPr anchor="ctr"/>
                </a:tc>
                <a:tc>
                  <a:txBody>
                    <a:bodyPr/>
                    <a:lstStyle/>
                    <a:p>
                      <a:pPr algn="ctr"/>
                      <a:r>
                        <a:rPr lang="en-US" b="0">
                          <a:solidFill>
                            <a:schemeClr val="accent2">
                              <a:lumMod val="50000"/>
                            </a:schemeClr>
                          </a:solidFill>
                        </a:rPr>
                        <a:t>Vote of thanks </a:t>
                      </a:r>
                      <a:endParaRPr lang="en-IN" b="0">
                        <a:solidFill>
                          <a:schemeClr val="accent2">
                            <a:lumMod val="50000"/>
                          </a:schemeClr>
                        </a:solidFill>
                      </a:endParaRPr>
                    </a:p>
                  </a:txBody>
                  <a:tcPr anchor="ctr"/>
                </a:tc>
                <a:tc>
                  <a:txBody>
                    <a:bodyPr/>
                    <a:lstStyle/>
                    <a:p>
                      <a:pPr algn="ctr"/>
                      <a:r>
                        <a:rPr lang="en-US" b="0">
                          <a:solidFill>
                            <a:schemeClr val="accent2">
                              <a:lumMod val="50000"/>
                            </a:schemeClr>
                          </a:solidFill>
                        </a:rPr>
                        <a:t>59</a:t>
                      </a:r>
                      <a:endParaRPr lang="en-IN" b="0">
                        <a:solidFill>
                          <a:schemeClr val="accent2">
                            <a:lumMod val="50000"/>
                          </a:schemeClr>
                        </a:solidFill>
                      </a:endParaRPr>
                    </a:p>
                  </a:txBody>
                  <a:tcPr anchor="ctr"/>
                </a:tc>
                <a:extLst>
                  <a:ext uri="{0D108BD9-81ED-4DB2-BD59-A6C34878D82A}">
                    <a16:rowId xmlns:a16="http://schemas.microsoft.com/office/drawing/2014/main" val="3636158864"/>
                  </a:ext>
                </a:extLst>
              </a:tr>
            </a:tbl>
          </a:graphicData>
        </a:graphic>
      </p:graphicFrame>
    </p:spTree>
    <p:extLst>
      <p:ext uri="{BB962C8B-B14F-4D97-AF65-F5344CB8AC3E}">
        <p14:creationId xmlns:p14="http://schemas.microsoft.com/office/powerpoint/2010/main" val="7186145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FF762-4690-1EB4-E523-F826B41A44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C02BA-27F2-DA57-FDBF-F6F6DD1E33A4}"/>
              </a:ext>
            </a:extLst>
          </p:cNvPr>
          <p:cNvSpPr>
            <a:spLocks noGrp="1"/>
          </p:cNvSpPr>
          <p:nvPr>
            <p:ph idx="1"/>
          </p:nvPr>
        </p:nvSpPr>
        <p:spPr>
          <a:xfrm>
            <a:off x="838202" y="1219200"/>
            <a:ext cx="5171768" cy="4778469"/>
          </a:xfrm>
        </p:spPr>
        <p:txBody>
          <a:bodyPr vert="horz" lIns="91440" tIns="45720" rIns="91440" bIns="45720" rtlCol="0" anchor="t">
            <a:noAutofit/>
          </a:bodyPr>
          <a:lstStyle/>
          <a:p>
            <a:pPr algn="just">
              <a:lnSpc>
                <a:spcPct val="100000"/>
              </a:lnSpc>
              <a:buFont typeface="+mj-lt"/>
              <a:buAutoNum type="arabicPeriod"/>
            </a:pPr>
            <a:r>
              <a:rPr lang="en-US" sz="2000" b="1">
                <a:solidFill>
                  <a:schemeClr val="accent2">
                    <a:lumMod val="50000"/>
                  </a:schemeClr>
                </a:solidFill>
                <a:latin typeface="Times New Roman" panose="02020603050405020304" pitchFamily="18" charset="0"/>
                <a:cs typeface="Times New Roman" panose="02020603050405020304" pitchFamily="18" charset="0"/>
              </a:rPr>
              <a:t>Input:</a:t>
            </a:r>
            <a:r>
              <a:rPr lang="en-US" sz="2000">
                <a:solidFill>
                  <a:schemeClr val="accent2">
                    <a:lumMod val="50000"/>
                  </a:schemeClr>
                </a:solidFill>
                <a:latin typeface="Times New Roman" panose="02020603050405020304" pitchFamily="18" charset="0"/>
                <a:cs typeface="Times New Roman" panose="02020603050405020304" pitchFamily="18" charset="0"/>
              </a:rPr>
              <a:t> The inputs are a cover image and a secret message (plain text), which can be text, an image, or a file.</a:t>
            </a:r>
          </a:p>
          <a:p>
            <a:pPr algn="just">
              <a:lnSpc>
                <a:spcPct val="100000"/>
              </a:lnSpc>
              <a:buFont typeface="+mj-lt"/>
              <a:buAutoNum type="arabicPeriod"/>
            </a:pPr>
            <a:r>
              <a:rPr lang="en-US" sz="2000" b="1">
                <a:solidFill>
                  <a:schemeClr val="accent2">
                    <a:lumMod val="50000"/>
                  </a:schemeClr>
                </a:solidFill>
                <a:latin typeface="Times New Roman" panose="02020603050405020304" pitchFamily="18" charset="0"/>
                <a:cs typeface="Times New Roman" panose="02020603050405020304" pitchFamily="18" charset="0"/>
              </a:rPr>
              <a:t>Encoding Process: </a:t>
            </a:r>
            <a:r>
              <a:rPr lang="en-US" sz="2000">
                <a:solidFill>
                  <a:schemeClr val="accent2">
                    <a:lumMod val="50000"/>
                  </a:schemeClr>
                </a:solidFill>
                <a:latin typeface="Times New Roman" panose="02020603050405020304" pitchFamily="18" charset="0"/>
                <a:cs typeface="Times New Roman" panose="02020603050405020304" pitchFamily="18" charset="0"/>
              </a:rPr>
              <a:t>The plain text is converted into binary, creating the cipher text. Each bit of this cipher text is hidden by modifying the least significant bits (LSBs) of the cover image’s pixels, making the message invisible to the eye.</a:t>
            </a:r>
          </a:p>
          <a:p>
            <a:pPr algn="just">
              <a:lnSpc>
                <a:spcPct val="100000"/>
              </a:lnSpc>
              <a:buFont typeface="+mj-lt"/>
              <a:buAutoNum type="arabicPeriod"/>
            </a:pPr>
            <a:r>
              <a:rPr lang="en-US" sz="2000" b="1">
                <a:solidFill>
                  <a:schemeClr val="accent2">
                    <a:lumMod val="50000"/>
                  </a:schemeClr>
                </a:solidFill>
                <a:latin typeface="Times New Roman" panose="02020603050405020304" pitchFamily="18" charset="0"/>
                <a:cs typeface="Times New Roman" panose="02020603050405020304" pitchFamily="18" charset="0"/>
              </a:rPr>
              <a:t>Decoding Process: </a:t>
            </a:r>
            <a:r>
              <a:rPr lang="en-US" sz="2000">
                <a:solidFill>
                  <a:schemeClr val="accent2">
                    <a:lumMod val="50000"/>
                  </a:schemeClr>
                </a:solidFill>
                <a:latin typeface="Times New Roman" panose="02020603050405020304" pitchFamily="18" charset="0"/>
                <a:cs typeface="Times New Roman" panose="02020603050405020304" pitchFamily="18" charset="0"/>
              </a:rPr>
              <a:t>The LSBs are read from the </a:t>
            </a:r>
            <a:r>
              <a:rPr lang="en-US" sz="2000" err="1">
                <a:solidFill>
                  <a:schemeClr val="accent2">
                    <a:lumMod val="50000"/>
                  </a:schemeClr>
                </a:solidFill>
                <a:latin typeface="Times New Roman" panose="02020603050405020304" pitchFamily="18" charset="0"/>
                <a:cs typeface="Times New Roman" panose="02020603050405020304" pitchFamily="18" charset="0"/>
              </a:rPr>
              <a:t>stego</a:t>
            </a:r>
            <a:r>
              <a:rPr lang="en-US" sz="2000">
                <a:solidFill>
                  <a:schemeClr val="accent2">
                    <a:lumMod val="50000"/>
                  </a:schemeClr>
                </a:solidFill>
                <a:latin typeface="Times New Roman" panose="02020603050405020304" pitchFamily="18" charset="0"/>
                <a:cs typeface="Times New Roman" panose="02020603050405020304" pitchFamily="18" charset="0"/>
              </a:rPr>
              <a:t> image in the same order. This gives the cipher text, which is then converted back to reveal the original plain text</a:t>
            </a:r>
            <a:r>
              <a:rPr lang="en-US" sz="2000" b="1">
                <a:solidFill>
                  <a:schemeClr val="accent2">
                    <a:lumMod val="50000"/>
                  </a:schemeClr>
                </a:solidFill>
                <a:latin typeface="Times New Roman" panose="02020603050405020304" pitchFamily="18" charset="0"/>
                <a:cs typeface="Times New Roman" panose="02020603050405020304" pitchFamily="18" charset="0"/>
              </a:rPr>
              <a:t>.</a:t>
            </a:r>
          </a:p>
        </p:txBody>
      </p:sp>
      <p:sp>
        <p:nvSpPr>
          <p:cNvPr id="4" name="Title 1">
            <a:extLst>
              <a:ext uri="{FF2B5EF4-FFF2-40B4-BE49-F238E27FC236}">
                <a16:creationId xmlns:a16="http://schemas.microsoft.com/office/drawing/2014/main" id="{06605342-0B3D-05B9-244C-D9B8D5666D6F}"/>
              </a:ext>
            </a:extLst>
          </p:cNvPr>
          <p:cNvSpPr txBox="1">
            <a:spLocks/>
          </p:cNvSpPr>
          <p:nvPr/>
        </p:nvSpPr>
        <p:spPr>
          <a:xfrm>
            <a:off x="838200" y="3651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How it works and example</a:t>
            </a:r>
            <a:endParaRPr lang="en-IN" sz="4000" b="1">
              <a:solidFill>
                <a:schemeClr val="tx2"/>
              </a:solidFill>
              <a:latin typeface="Times New Roman" panose="02020603050405020304" pitchFamily="18" charset="0"/>
              <a:cs typeface="Times New Roman" panose="02020603050405020304" pitchFamily="18" charset="0"/>
            </a:endParaRPr>
          </a:p>
        </p:txBody>
      </p:sp>
      <p:pic>
        <p:nvPicPr>
          <p:cNvPr id="8" name="Content Placeholder 1">
            <a:extLst>
              <a:ext uri="{FF2B5EF4-FFF2-40B4-BE49-F238E27FC236}">
                <a16:creationId xmlns:a16="http://schemas.microsoft.com/office/drawing/2014/main" id="{0306313F-00E0-7338-5B94-DCD0FD731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91" y="1219200"/>
            <a:ext cx="5391340" cy="2209800"/>
          </a:xfrm>
          <a:prstGeom prst="rect">
            <a:avLst/>
          </a:prstGeom>
        </p:spPr>
      </p:pic>
    </p:spTree>
    <p:extLst>
      <p:ext uri="{BB962C8B-B14F-4D97-AF65-F5344CB8AC3E}">
        <p14:creationId xmlns:p14="http://schemas.microsoft.com/office/powerpoint/2010/main" val="184982802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09469-ABD9-9E94-42BA-CAE29A56E1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CAF0B0B-DC0E-AF19-874B-BCB99F050D1A}"/>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LSB Steganography Algorithm</a:t>
            </a:r>
          </a:p>
          <a:p>
            <a:pPr algn="ctr"/>
            <a:endParaRPr lang="en-IN" sz="4000" b="1">
              <a:solidFill>
                <a:schemeClr val="tx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E908A59-DE4E-8D2F-8F76-14CCFD92B914}"/>
              </a:ext>
            </a:extLst>
          </p:cNvPr>
          <p:cNvPicPr>
            <a:picLocks noChangeAspect="1"/>
          </p:cNvPicPr>
          <p:nvPr/>
        </p:nvPicPr>
        <p:blipFill>
          <a:blip r:embed="rId2"/>
          <a:stretch>
            <a:fillRect/>
          </a:stretch>
        </p:blipFill>
        <p:spPr>
          <a:xfrm>
            <a:off x="6371305" y="1267634"/>
            <a:ext cx="4848394" cy="4631721"/>
          </a:xfrm>
          <a:prstGeom prst="rect">
            <a:avLst/>
          </a:prstGeom>
        </p:spPr>
      </p:pic>
      <p:pic>
        <p:nvPicPr>
          <p:cNvPr id="7" name="Picture 6">
            <a:extLst>
              <a:ext uri="{FF2B5EF4-FFF2-40B4-BE49-F238E27FC236}">
                <a16:creationId xmlns:a16="http://schemas.microsoft.com/office/drawing/2014/main" id="{4029E1AD-6DAA-8EA4-695F-D78F1D2FBE89}"/>
              </a:ext>
            </a:extLst>
          </p:cNvPr>
          <p:cNvPicPr>
            <a:picLocks noChangeAspect="1"/>
          </p:cNvPicPr>
          <p:nvPr/>
        </p:nvPicPr>
        <p:blipFill>
          <a:blip r:embed="rId3"/>
          <a:stretch>
            <a:fillRect/>
          </a:stretch>
        </p:blipFill>
        <p:spPr>
          <a:xfrm>
            <a:off x="677334" y="1267634"/>
            <a:ext cx="5212189" cy="4631721"/>
          </a:xfrm>
          <a:prstGeom prst="rect">
            <a:avLst/>
          </a:prstGeom>
        </p:spPr>
      </p:pic>
    </p:spTree>
    <p:extLst>
      <p:ext uri="{BB962C8B-B14F-4D97-AF65-F5344CB8AC3E}">
        <p14:creationId xmlns:p14="http://schemas.microsoft.com/office/powerpoint/2010/main" val="13809952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D93CD-50B3-A41D-E2B6-B91143A411D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8AF38-920F-24DE-AE88-D241060A3DE1}"/>
              </a:ext>
            </a:extLst>
          </p:cNvPr>
          <p:cNvSpPr>
            <a:spLocks noGrp="1"/>
          </p:cNvSpPr>
          <p:nvPr>
            <p:ph idx="1"/>
          </p:nvPr>
        </p:nvSpPr>
        <p:spPr>
          <a:xfrm>
            <a:off x="1249679" y="961464"/>
            <a:ext cx="6172201" cy="4935352"/>
          </a:xfrm>
        </p:spPr>
        <p:txBody>
          <a:bodyPr vert="horz" lIns="91440" tIns="45720" rIns="91440" bIns="45720" rtlCol="0" anchor="t">
            <a:noAutofit/>
          </a:bodyPr>
          <a:lstStyle/>
          <a:p>
            <a:pPr marL="0" indent="0">
              <a:lnSpc>
                <a:spcPct val="100000"/>
              </a:lnSpc>
              <a:buNone/>
            </a:pPr>
            <a:endParaRPr lang="en-US" sz="2000">
              <a:solidFill>
                <a:schemeClr val="accent2">
                  <a:lumMod val="50000"/>
                </a:schemeClr>
              </a:solidFill>
              <a:latin typeface="Bookman Old Style" panose="02050604050505020204" pitchFamily="18" charset="0"/>
            </a:endParaRPr>
          </a:p>
          <a:p>
            <a:pPr marL="0" lvl="0" indent="0" defTabSz="914400" eaLnBrk="0" fontAlgn="base" hangingPunct="0">
              <a:spcBef>
                <a:spcPct val="0"/>
              </a:spcBef>
              <a:spcAft>
                <a:spcPct val="0"/>
              </a:spcAft>
              <a:buClrTx/>
              <a:buSzTx/>
              <a:buNone/>
            </a:pPr>
            <a:r>
              <a:rPr lang="en-US" altLang="en-US" sz="2000" b="1">
                <a:solidFill>
                  <a:schemeClr val="accent2">
                    <a:lumMod val="50000"/>
                  </a:schemeClr>
                </a:solidFill>
                <a:latin typeface="Bookman Old Style" panose="02050604050505020204" pitchFamily="18" charset="0"/>
              </a:rPr>
              <a:t>For example: </a:t>
            </a:r>
            <a:r>
              <a:rPr lang="en-US" altLang="en-US" sz="2000">
                <a:solidFill>
                  <a:schemeClr val="accent2">
                    <a:lumMod val="50000"/>
                  </a:schemeClr>
                </a:solidFill>
                <a:latin typeface="Bookman Old Style" panose="02050604050505020204" pitchFamily="18" charset="0"/>
              </a:rPr>
              <a:t>If a pixel's red value is 10110110 (binary for 182), and you want to hide a 1, you change the last bit:</a:t>
            </a:r>
          </a:p>
          <a:p>
            <a:pPr marL="0" lvl="0" indent="0" defTabSz="914400" eaLnBrk="0" fontAlgn="base" hangingPunct="0">
              <a:spcBef>
                <a:spcPct val="0"/>
              </a:spcBef>
              <a:spcAft>
                <a:spcPct val="0"/>
              </a:spcAft>
              <a:buClrTx/>
              <a:buSzTx/>
              <a:buNone/>
            </a:pPr>
            <a:r>
              <a:rPr lang="en-US" altLang="en-US" sz="2000">
                <a:solidFill>
                  <a:schemeClr val="accent2">
                    <a:lumMod val="50000"/>
                  </a:schemeClr>
                </a:solidFill>
                <a:latin typeface="Bookman Old Style" panose="02050604050505020204" pitchFamily="18" charset="0"/>
              </a:rPr>
              <a:t>Original: 10110110</a:t>
            </a:r>
          </a:p>
          <a:p>
            <a:pPr marL="0" lvl="0" indent="0" defTabSz="914400" eaLnBrk="0" fontAlgn="base" hangingPunct="0">
              <a:spcBef>
                <a:spcPct val="0"/>
              </a:spcBef>
              <a:spcAft>
                <a:spcPct val="0"/>
              </a:spcAft>
              <a:buClrTx/>
              <a:buSzTx/>
              <a:buNone/>
            </a:pPr>
            <a:r>
              <a:rPr lang="en-US" altLang="en-US" sz="2000">
                <a:solidFill>
                  <a:schemeClr val="accent2">
                    <a:lumMod val="50000"/>
                  </a:schemeClr>
                </a:solidFill>
                <a:latin typeface="Bookman Old Style" panose="02050604050505020204" pitchFamily="18" charset="0"/>
              </a:rPr>
              <a:t>Modified: 10110111</a:t>
            </a:r>
          </a:p>
          <a:p>
            <a:pPr marL="0" lvl="0" indent="0" defTabSz="914400" eaLnBrk="0" fontAlgn="base" hangingPunct="0">
              <a:spcBef>
                <a:spcPct val="0"/>
              </a:spcBef>
              <a:spcAft>
                <a:spcPct val="0"/>
              </a:spcAft>
              <a:buClrTx/>
              <a:buSzTx/>
              <a:buNone/>
            </a:pPr>
            <a:r>
              <a:rPr lang="en-US" sz="2000">
                <a:solidFill>
                  <a:schemeClr val="accent2">
                    <a:lumMod val="50000"/>
                  </a:schemeClr>
                </a:solidFill>
                <a:latin typeface="Bookman Old Style" panose="02050604050505020204" pitchFamily="18" charset="0"/>
              </a:rPr>
              <a:t>This changes the value from 182 to 183—visually negligible.</a:t>
            </a:r>
            <a:endParaRPr lang="en-US" altLang="en-US" sz="2000">
              <a:solidFill>
                <a:schemeClr val="accent2">
                  <a:lumMod val="50000"/>
                </a:schemeClr>
              </a:solidFill>
              <a:latin typeface="Bookman Old Style" panose="02050604050505020204" pitchFamily="18" charset="0"/>
            </a:endParaRPr>
          </a:p>
        </p:txBody>
      </p:sp>
      <p:sp>
        <p:nvSpPr>
          <p:cNvPr id="4" name="Title 1">
            <a:extLst>
              <a:ext uri="{FF2B5EF4-FFF2-40B4-BE49-F238E27FC236}">
                <a16:creationId xmlns:a16="http://schemas.microsoft.com/office/drawing/2014/main" id="{958C6D19-4171-0FF5-D94C-4574E94706DD}"/>
              </a:ext>
            </a:extLst>
          </p:cNvPr>
          <p:cNvSpPr txBox="1">
            <a:spLocks/>
          </p:cNvSpPr>
          <p:nvPr/>
        </p:nvSpPr>
        <p:spPr>
          <a:xfrm>
            <a:off x="838200" y="17462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LSB Steganography Algorithm</a:t>
            </a:r>
          </a:p>
          <a:p>
            <a:pPr algn="ctr"/>
            <a:endParaRPr lang="en-IN" sz="4000" b="1">
              <a:solidFill>
                <a:schemeClr val="tx2"/>
              </a:solidFill>
              <a:latin typeface="Times New Roman" panose="02020603050405020304" pitchFamily="18" charset="0"/>
              <a:cs typeface="Times New Roman" panose="02020603050405020304" pitchFamily="18" charset="0"/>
            </a:endParaRPr>
          </a:p>
        </p:txBody>
      </p:sp>
      <p:pic>
        <p:nvPicPr>
          <p:cNvPr id="5" name="Content Placeholder 7" descr="A diagram of a diagram">
            <a:extLst>
              <a:ext uri="{FF2B5EF4-FFF2-40B4-BE49-F238E27FC236}">
                <a16:creationId xmlns:a16="http://schemas.microsoft.com/office/drawing/2014/main" id="{0E10FC60-5E20-5083-52E6-BE151FD64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354" y="966092"/>
            <a:ext cx="4321350" cy="5464349"/>
          </a:xfrm>
          <a:prstGeom prst="rect">
            <a:avLst/>
          </a:prstGeom>
        </p:spPr>
      </p:pic>
    </p:spTree>
    <p:extLst>
      <p:ext uri="{BB962C8B-B14F-4D97-AF65-F5344CB8AC3E}">
        <p14:creationId xmlns:p14="http://schemas.microsoft.com/office/powerpoint/2010/main" val="1550228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C12F67-62B4-E1D6-906B-E93773287165}"/>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Database Analysis</a:t>
            </a:r>
          </a:p>
        </p:txBody>
      </p:sp>
      <p:sp>
        <p:nvSpPr>
          <p:cNvPr id="7" name="Content Placeholder 6">
            <a:extLst>
              <a:ext uri="{FF2B5EF4-FFF2-40B4-BE49-F238E27FC236}">
                <a16:creationId xmlns:a16="http://schemas.microsoft.com/office/drawing/2014/main" id="{B83EEB7D-27E9-22FD-3559-7B14C79D5C11}"/>
              </a:ext>
            </a:extLst>
          </p:cNvPr>
          <p:cNvSpPr>
            <a:spLocks noGrp="1"/>
          </p:cNvSpPr>
          <p:nvPr>
            <p:ph sz="half" idx="1"/>
          </p:nvPr>
        </p:nvSpPr>
        <p:spPr>
          <a:xfrm>
            <a:off x="838199" y="1048147"/>
            <a:ext cx="10311581" cy="5016757"/>
          </a:xfrm>
        </p:spPr>
        <p:txBody>
          <a:bodyPr vert="horz" lIns="91440" tIns="45720" rIns="91440" bIns="45720" rtlCol="0" anchor="t">
            <a:normAutofit/>
          </a:bodyPr>
          <a:lstStyle/>
          <a:p>
            <a:pPr>
              <a:spcBef>
                <a:spcPts val="200"/>
              </a:spcBef>
              <a:spcAft>
                <a:spcPts val="200"/>
              </a:spcAft>
              <a:buNone/>
            </a:pPr>
            <a:r>
              <a:rPr lang="en-US" sz="2000">
                <a:solidFill>
                  <a:schemeClr val="accent2">
                    <a:lumMod val="50000"/>
                  </a:schemeClr>
                </a:solidFill>
                <a:latin typeface="Times New Roman" panose="02020603050405020304" pitchFamily="18" charset="0"/>
                <a:cs typeface="Times New Roman" panose="02020603050405020304" pitchFamily="18" charset="0"/>
              </a:rPr>
              <a:t>The database adds a layer of security by storing image metadata and passwords,</a:t>
            </a:r>
          </a:p>
          <a:p>
            <a:pPr>
              <a:spcBef>
                <a:spcPts val="200"/>
              </a:spcBef>
              <a:spcAft>
                <a:spcPts val="200"/>
              </a:spcAft>
              <a:buNone/>
            </a:pPr>
            <a:r>
              <a:rPr lang="en-US" sz="2000">
                <a:solidFill>
                  <a:schemeClr val="accent2">
                    <a:lumMod val="50000"/>
                  </a:schemeClr>
                </a:solidFill>
                <a:latin typeface="Times New Roman" panose="02020603050405020304" pitchFamily="18" charset="0"/>
                <a:cs typeface="Times New Roman" panose="02020603050405020304" pitchFamily="18" charset="0"/>
              </a:rPr>
              <a:t>enabling secure access control. It verifies user credentials during decryption, ensuring</a:t>
            </a:r>
          </a:p>
          <a:p>
            <a:pPr>
              <a:spcBef>
                <a:spcPts val="200"/>
              </a:spcBef>
              <a:spcAft>
                <a:spcPts val="200"/>
              </a:spcAft>
              <a:buNone/>
            </a:pPr>
            <a:r>
              <a:rPr lang="en-US" sz="2000">
                <a:solidFill>
                  <a:schemeClr val="accent2">
                    <a:lumMod val="50000"/>
                  </a:schemeClr>
                </a:solidFill>
                <a:latin typeface="Times New Roman" panose="02020603050405020304" pitchFamily="18" charset="0"/>
                <a:cs typeface="Times New Roman" panose="02020603050405020304" pitchFamily="18" charset="0"/>
              </a:rPr>
              <a:t>only authorized users can retrieve hidden messages, while also managing multiple</a:t>
            </a:r>
          </a:p>
          <a:p>
            <a:pPr>
              <a:spcBef>
                <a:spcPts val="200"/>
              </a:spcBef>
              <a:spcAft>
                <a:spcPts val="200"/>
              </a:spcAft>
              <a:buNone/>
            </a:pPr>
            <a:r>
              <a:rPr lang="en-US" sz="2000">
                <a:solidFill>
                  <a:schemeClr val="accent2">
                    <a:lumMod val="50000"/>
                  </a:schemeClr>
                </a:solidFill>
                <a:latin typeface="Times New Roman" panose="02020603050405020304" pitchFamily="18" charset="0"/>
                <a:cs typeface="Times New Roman" panose="02020603050405020304" pitchFamily="18" charset="0"/>
              </a:rPr>
              <a:t>encrypted images efficiently.</a:t>
            </a:r>
            <a:endParaRPr lang="en-IN" sz="2000" b="1" kern="0">
              <a:solidFill>
                <a:schemeClr val="accent2">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200"/>
              </a:spcBef>
              <a:spcAft>
                <a:spcPts val="200"/>
              </a:spcAft>
              <a:buNone/>
            </a:pPr>
            <a:r>
              <a:rPr lang="en-IN" sz="2000" b="1" kern="0">
                <a:solidFill>
                  <a:schemeClr val="accent2">
                    <a:lumMod val="49000"/>
                  </a:schemeClr>
                </a:solidFill>
                <a:latin typeface="Times New Roman"/>
                <a:ea typeface="Times New Roman" panose="02020603050405020304" pitchFamily="18" charset="0"/>
                <a:cs typeface="Times New Roman"/>
              </a:rPr>
              <a:t>ER Diagram Description</a:t>
            </a:r>
            <a:r>
              <a:rPr lang="en-IN" sz="2000" b="1" kern="100">
                <a:solidFill>
                  <a:schemeClr val="accent2">
                    <a:lumMod val="49000"/>
                  </a:schemeClr>
                </a:solidFill>
                <a:latin typeface="Times New Roman"/>
                <a:ea typeface="Calibri"/>
                <a:cs typeface="Times New Roman"/>
              </a:rPr>
              <a:t>: </a:t>
            </a:r>
            <a:r>
              <a:rPr lang="en-IN" sz="2000" kern="0">
                <a:solidFill>
                  <a:schemeClr val="accent2">
                    <a:lumMod val="49000"/>
                  </a:schemeClr>
                </a:solidFill>
                <a:latin typeface="Times New Roman"/>
                <a:ea typeface="Times New Roman" panose="02020603050405020304" pitchFamily="18" charset="0"/>
                <a:cs typeface="Times New Roman"/>
              </a:rPr>
              <a:t>The present database contains only one table that stores the image</a:t>
            </a:r>
          </a:p>
          <a:p>
            <a:pPr>
              <a:spcBef>
                <a:spcPts val="200"/>
              </a:spcBef>
              <a:spcAft>
                <a:spcPts val="200"/>
              </a:spcAft>
              <a:buNone/>
            </a:pPr>
            <a:r>
              <a:rPr lang="en-IN" sz="2000" kern="0">
                <a:solidFill>
                  <a:schemeClr val="accent2">
                    <a:lumMod val="49000"/>
                  </a:schemeClr>
                </a:solidFill>
                <a:latin typeface="Times New Roman"/>
                <a:ea typeface="Times New Roman" panose="02020603050405020304" pitchFamily="18" charset="0"/>
                <a:cs typeface="Times New Roman"/>
              </a:rPr>
              <a:t>identifier, name, upload time as well as password. Whenever the user provides an image for</a:t>
            </a:r>
          </a:p>
          <a:p>
            <a:pPr>
              <a:spcBef>
                <a:spcPts val="200"/>
              </a:spcBef>
              <a:spcAft>
                <a:spcPts val="200"/>
              </a:spcAft>
              <a:buNone/>
            </a:pPr>
            <a:r>
              <a:rPr lang="en-IN" sz="2000" kern="0">
                <a:solidFill>
                  <a:schemeClr val="accent2">
                    <a:lumMod val="49000"/>
                  </a:schemeClr>
                </a:solidFill>
                <a:latin typeface="Times New Roman"/>
                <a:ea typeface="Times New Roman" panose="02020603050405020304" pitchFamily="18" charset="0"/>
                <a:cs typeface="Times New Roman"/>
              </a:rPr>
              <a:t>decryption it verifies the id and password provided, if they match and exist in the database then</a:t>
            </a:r>
          </a:p>
          <a:p>
            <a:pPr>
              <a:spcBef>
                <a:spcPts val="200"/>
              </a:spcBef>
              <a:spcAft>
                <a:spcPts val="200"/>
              </a:spcAft>
              <a:buNone/>
            </a:pPr>
            <a:r>
              <a:rPr lang="en-IN" sz="2000" kern="0">
                <a:solidFill>
                  <a:schemeClr val="accent2">
                    <a:lumMod val="49000"/>
                  </a:schemeClr>
                </a:solidFill>
                <a:latin typeface="Times New Roman"/>
                <a:ea typeface="Times New Roman" panose="02020603050405020304" pitchFamily="18" charset="0"/>
                <a:cs typeface="Times New Roman"/>
              </a:rPr>
              <a:t>database returns the encrypted data.  </a:t>
            </a:r>
            <a:endParaRPr lang="en-IN" sz="2000" kern="100">
              <a:solidFill>
                <a:schemeClr val="accent2">
                  <a:lumMod val="49000"/>
                </a:schemeClr>
              </a:solidFill>
              <a:latin typeface="Times New Roman"/>
              <a:ea typeface="Calibri" panose="020F0502020204030204" pitchFamily="34" charset="0"/>
              <a:cs typeface="Times New Roman"/>
            </a:endParaRPr>
          </a:p>
          <a:p>
            <a:pPr marL="0" indent="0">
              <a:buNone/>
            </a:pPr>
            <a:endParaRPr lang="en-IN" sz="2000">
              <a:solidFill>
                <a:schemeClr val="accent2">
                  <a:lumMod val="49000"/>
                </a:schemeClr>
              </a:solidFill>
              <a:latin typeface="Times New Roman" panose="02020603050405020304" pitchFamily="18" charset="0"/>
              <a:cs typeface="Times New Roman" panose="02020603050405020304" pitchFamily="18" charset="0"/>
            </a:endParaRPr>
          </a:p>
          <a:p>
            <a:pPr marL="0" indent="0">
              <a:buNone/>
            </a:pPr>
            <a:endParaRPr lang="en-IN" sz="2000">
              <a:solidFill>
                <a:schemeClr val="accent2">
                  <a:lumMod val="49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948D459-4DA4-2C6C-5609-7B9A99C8B284}"/>
              </a:ext>
            </a:extLst>
          </p:cNvPr>
          <p:cNvPicPr>
            <a:picLocks noChangeAspect="1"/>
          </p:cNvPicPr>
          <p:nvPr/>
        </p:nvPicPr>
        <p:blipFill>
          <a:blip r:embed="rId2"/>
          <a:stretch>
            <a:fillRect/>
          </a:stretch>
        </p:blipFill>
        <p:spPr>
          <a:xfrm>
            <a:off x="2706605" y="3815894"/>
            <a:ext cx="5652059" cy="2338510"/>
          </a:xfrm>
          <a:prstGeom prst="rect">
            <a:avLst/>
          </a:prstGeom>
        </p:spPr>
      </p:pic>
    </p:spTree>
    <p:extLst>
      <p:ext uri="{BB962C8B-B14F-4D97-AF65-F5344CB8AC3E}">
        <p14:creationId xmlns:p14="http://schemas.microsoft.com/office/powerpoint/2010/main" val="150957111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837D7-A848-F80C-77EC-DE488F777BB9}"/>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E6A04B8-5808-79EC-EBE9-BD20ACEF87E0}"/>
              </a:ext>
            </a:extLst>
          </p:cNvPr>
          <p:cNvSpPr>
            <a:spLocks noGrp="1"/>
          </p:cNvSpPr>
          <p:nvPr>
            <p:ph idx="1"/>
          </p:nvPr>
        </p:nvSpPr>
        <p:spPr>
          <a:xfrm>
            <a:off x="838200" y="960091"/>
            <a:ext cx="10515600" cy="5216872"/>
          </a:xfrm>
        </p:spPr>
        <p:txBody>
          <a:bodyPr vert="horz" lIns="91440" tIns="45720" rIns="91440" bIns="45720" rtlCol="0" anchor="t">
            <a:normAutofit/>
          </a:bodyPr>
          <a:lstStyle/>
          <a:p>
            <a:pPr marL="0" indent="0">
              <a:buNone/>
            </a:pPr>
            <a:r>
              <a:rPr lang="en-IN" sz="2000" kern="0">
                <a:solidFill>
                  <a:schemeClr val="accent2">
                    <a:lumMod val="50000"/>
                  </a:schemeClr>
                </a:solidFill>
                <a:effectLst/>
                <a:latin typeface="Times New Roman"/>
                <a:ea typeface="Times New Roman" panose="02020603050405020304" pitchFamily="18" charset="0"/>
                <a:cs typeface="Calibri"/>
              </a:rPr>
              <a:t>The below image shows description of the table that has been created:</a:t>
            </a:r>
          </a:p>
          <a:p>
            <a:pPr marL="0" indent="0">
              <a:buNone/>
            </a:pPr>
            <a:endParaRPr lang="en-IN" sz="2000" kern="100">
              <a:solidFill>
                <a:schemeClr val="accent2">
                  <a:lumMod val="50000"/>
                </a:schemeClr>
              </a:solidFill>
              <a:effectLst/>
              <a:latin typeface="Times New Roman"/>
              <a:ea typeface="Calibri" panose="020F0502020204030204" pitchFamily="34" charset="0"/>
              <a:cs typeface="Calibri"/>
            </a:endParaRPr>
          </a:p>
          <a:p>
            <a:pPr marL="0" indent="0">
              <a:buNone/>
            </a:pPr>
            <a:endParaRPr lang="en-IN">
              <a:solidFill>
                <a:schemeClr val="accent2">
                  <a:lumMod val="50000"/>
                </a:schemeClr>
              </a:solidFill>
            </a:endParaRPr>
          </a:p>
          <a:p>
            <a:pPr marL="0" indent="0">
              <a:buNone/>
            </a:pPr>
            <a:endParaRPr lang="en-IN">
              <a:solidFill>
                <a:schemeClr val="accent2">
                  <a:lumMod val="50000"/>
                </a:schemeClr>
              </a:solidFill>
            </a:endParaRPr>
          </a:p>
          <a:p>
            <a:pPr marL="0" indent="0">
              <a:buNone/>
            </a:pPr>
            <a:endParaRPr lang="en-IN">
              <a:solidFill>
                <a:schemeClr val="accent2">
                  <a:lumMod val="50000"/>
                </a:schemeClr>
              </a:solidFill>
            </a:endParaRPr>
          </a:p>
          <a:p>
            <a:pPr marL="0" indent="0">
              <a:buNone/>
            </a:pPr>
            <a:endParaRPr lang="en-IN">
              <a:solidFill>
                <a:schemeClr val="accent2">
                  <a:lumMod val="50000"/>
                </a:schemeClr>
              </a:solidFill>
            </a:endParaRPr>
          </a:p>
          <a:p>
            <a:pPr marL="0" indent="0">
              <a:buNone/>
            </a:pPr>
            <a:r>
              <a:rPr lang="en-IN" sz="1800" kern="0">
                <a:solidFill>
                  <a:schemeClr val="accent2">
                    <a:lumMod val="50000"/>
                  </a:schemeClr>
                </a:solidFill>
                <a:effectLst/>
                <a:latin typeface="Calibri" panose="020F0502020204030204" pitchFamily="34" charset="0"/>
                <a:ea typeface="Times New Roman" panose="02020603050405020304" pitchFamily="18" charset="0"/>
                <a:cs typeface="Calibri" panose="020F0502020204030204" pitchFamily="34" charset="0"/>
              </a:rPr>
              <a:t>Here is the snapshot of the data that have been stored at a particular time of usage</a:t>
            </a:r>
            <a:endParaRPr lang="en-IN" sz="1800" kern="100">
              <a:solidFill>
                <a:schemeClr val="accent2">
                  <a:lumMod val="50000"/>
                </a:schemeClr>
              </a:solidFill>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itle 1">
            <a:extLst>
              <a:ext uri="{FF2B5EF4-FFF2-40B4-BE49-F238E27FC236}">
                <a16:creationId xmlns:a16="http://schemas.microsoft.com/office/drawing/2014/main" id="{0B24E30B-450A-8F73-2D4A-8D351060C5F6}"/>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Database Analysis</a:t>
            </a:r>
          </a:p>
        </p:txBody>
      </p:sp>
      <p:pic>
        <p:nvPicPr>
          <p:cNvPr id="8" name="Picture 7">
            <a:extLst>
              <a:ext uri="{FF2B5EF4-FFF2-40B4-BE49-F238E27FC236}">
                <a16:creationId xmlns:a16="http://schemas.microsoft.com/office/drawing/2014/main" id="{E0A89E71-38F8-7D6C-8538-38B4738DF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71" y="4056331"/>
            <a:ext cx="10303858" cy="1924685"/>
          </a:xfrm>
          <a:prstGeom prst="rect">
            <a:avLst/>
          </a:prstGeom>
        </p:spPr>
      </p:pic>
      <p:pic>
        <p:nvPicPr>
          <p:cNvPr id="5" name="Picture 4">
            <a:extLst>
              <a:ext uri="{FF2B5EF4-FFF2-40B4-BE49-F238E27FC236}">
                <a16:creationId xmlns:a16="http://schemas.microsoft.com/office/drawing/2014/main" id="{A315DD96-CC73-1FE7-56BE-157D1C700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071" y="1643332"/>
            <a:ext cx="8327747" cy="1608185"/>
          </a:xfrm>
          <a:prstGeom prst="rect">
            <a:avLst/>
          </a:prstGeom>
        </p:spPr>
      </p:pic>
    </p:spTree>
    <p:extLst>
      <p:ext uri="{BB962C8B-B14F-4D97-AF65-F5344CB8AC3E}">
        <p14:creationId xmlns:p14="http://schemas.microsoft.com/office/powerpoint/2010/main" val="159398587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5B67-309E-114F-8F6B-200EAF344334}"/>
              </a:ext>
            </a:extLst>
          </p:cNvPr>
          <p:cNvSpPr>
            <a:spLocks noGrp="1"/>
          </p:cNvSpPr>
          <p:nvPr>
            <p:ph type="title"/>
          </p:nvPr>
        </p:nvSpPr>
        <p:spPr>
          <a:xfrm>
            <a:off x="1591734" y="272244"/>
            <a:ext cx="8596668" cy="762000"/>
          </a:xfrm>
        </p:spPr>
        <p:txBody>
          <a:bodyPr>
            <a:normAutofit/>
          </a:bodyPr>
          <a:lstStyle/>
          <a:p>
            <a:pPr algn="ctr"/>
            <a:r>
              <a:rPr lang="en-US" sz="4000" b="1">
                <a:solidFill>
                  <a:schemeClr val="accent2">
                    <a:lumMod val="50000"/>
                  </a:schemeClr>
                </a:solidFill>
                <a:latin typeface="Times New Roman" panose="02020603050405020304" pitchFamily="18" charset="0"/>
                <a:cs typeface="Times New Roman" panose="02020603050405020304" pitchFamily="18" charset="0"/>
              </a:rPr>
              <a:t>Execution</a:t>
            </a:r>
            <a:endParaRPr lang="en-IN" sz="4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D0053331-9178-4B6C-82CF-AF1E628013C3}"/>
              </a:ext>
            </a:extLst>
          </p:cNvPr>
          <p:cNvSpPr>
            <a:spLocks noGrp="1" noChangeArrowheads="1"/>
          </p:cNvSpPr>
          <p:nvPr>
            <p:ph idx="1"/>
          </p:nvPr>
        </p:nvSpPr>
        <p:spPr bwMode="auto">
          <a:xfrm>
            <a:off x="841663" y="1084348"/>
            <a:ext cx="10754591" cy="520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500"/>
              </a:spcBef>
              <a:spcAft>
                <a:spcPts val="500"/>
              </a:spcAft>
              <a:buNone/>
            </a:pPr>
            <a:r>
              <a:rPr lang="en-IN" sz="2000" b="1"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Prerequisites:  </a:t>
            </a: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Before running the project, ensure you have:</a:t>
            </a:r>
          </a:p>
          <a:p>
            <a:pPr marL="0" lvl="0" indent="0">
              <a:lnSpc>
                <a:spcPct val="107000"/>
              </a:lnSpc>
              <a:spcBef>
                <a:spcPts val="500"/>
              </a:spcBef>
              <a:spcAft>
                <a:spcPts val="500"/>
              </a:spcAft>
              <a:buSzPts val="1000"/>
              <a:buNone/>
              <a:tabLst>
                <a:tab pos="457200" algn="l"/>
              </a:tabLst>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Python installed with the following libraries:</a:t>
            </a:r>
          </a:p>
          <a:p>
            <a:pPr marL="742950" lvl="1" indent="-285750">
              <a:lnSpc>
                <a:spcPct val="107000"/>
              </a:lnSpc>
              <a:spcBef>
                <a:spcPts val="300"/>
              </a:spcBef>
              <a:spcAft>
                <a:spcPts val="300"/>
              </a:spcAft>
              <a:buSzPts val="1000"/>
              <a:buFont typeface="Courier New" panose="02070309020205020404" pitchFamily="49" charset="0"/>
              <a:buChar char="o"/>
              <a:tabLst>
                <a:tab pos="914400" algn="l"/>
              </a:tabLst>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Flask - </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pip install flask</a:t>
            </a:r>
          </a:p>
          <a:p>
            <a:pPr marL="742950" lvl="1" indent="-285750">
              <a:lnSpc>
                <a:spcPct val="107000"/>
              </a:lnSpc>
              <a:spcBef>
                <a:spcPts val="300"/>
              </a:spcBef>
              <a:spcAft>
                <a:spcPts val="300"/>
              </a:spcAft>
              <a:buSzPts val="1000"/>
              <a:buFont typeface="Courier New" panose="02070309020205020404" pitchFamily="49" charset="0"/>
              <a:buChar char="o"/>
              <a:tabLst>
                <a:tab pos="914400" algn="l"/>
              </a:tabLst>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OpenCV (cv2) - </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pip install </a:t>
            </a:r>
            <a:r>
              <a:rPr lang="en-IN" sz="2000" i="1" kern="10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opencv</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-python</a:t>
            </a:r>
          </a:p>
          <a:p>
            <a:pPr marL="742950" lvl="1" indent="-285750">
              <a:lnSpc>
                <a:spcPct val="107000"/>
              </a:lnSpc>
              <a:spcBef>
                <a:spcPts val="300"/>
              </a:spcBef>
              <a:spcAft>
                <a:spcPts val="300"/>
              </a:spcAft>
              <a:buSzPts val="1000"/>
              <a:buFont typeface="Courier New" panose="02070309020205020404" pitchFamily="49" charset="0"/>
              <a:buChar char="o"/>
              <a:tabLst>
                <a:tab pos="914400" algn="l"/>
              </a:tabLst>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Pillow (PIL) – </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pip install pillow</a:t>
            </a:r>
          </a:p>
          <a:p>
            <a:pPr marL="742950" lvl="1" indent="-285750">
              <a:lnSpc>
                <a:spcPct val="107000"/>
              </a:lnSpc>
              <a:spcBef>
                <a:spcPts val="300"/>
              </a:spcBef>
              <a:spcAft>
                <a:spcPts val="300"/>
              </a:spcAft>
              <a:buSzPts val="1000"/>
              <a:buFont typeface="Courier New" panose="02070309020205020404" pitchFamily="49" charset="0"/>
              <a:buChar char="o"/>
              <a:tabLst>
                <a:tab pos="914400" algn="l"/>
              </a:tabLst>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MySQL Connector (</a:t>
            </a:r>
            <a:r>
              <a:rPr lang="en-IN" sz="2000" kern="100" err="1">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mysql</a:t>
            </a: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-connector-python) – </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pip install </a:t>
            </a:r>
            <a:r>
              <a:rPr lang="en-IN" sz="2000" i="1" kern="100" err="1">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mysql</a:t>
            </a:r>
            <a:r>
              <a:rPr lang="en-IN" sz="2000" i="1" kern="10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-connector-python</a:t>
            </a:r>
          </a:p>
          <a:p>
            <a:pPr marL="0" lvl="0" indent="0">
              <a:lnSpc>
                <a:spcPct val="107000"/>
              </a:lnSpc>
              <a:spcBef>
                <a:spcPts val="500"/>
              </a:spcBef>
              <a:spcAft>
                <a:spcPts val="500"/>
              </a:spcAft>
              <a:buSzPts val="1000"/>
              <a:buNone/>
              <a:tabLst>
                <a:tab pos="457200" algn="l"/>
              </a:tabLst>
            </a:pPr>
            <a:r>
              <a:rPr lang="en-IN" sz="1800" b="1"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 MySQL server running with a database named </a:t>
            </a:r>
            <a:r>
              <a:rPr lang="en-IN" sz="1800" b="1" kern="100" err="1">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image_encryption</a:t>
            </a:r>
            <a:r>
              <a:rPr lang="en-IN" sz="1800" b="1"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and a table created with:</a:t>
            </a:r>
            <a:endParaRPr lang="en-IN" sz="18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500"/>
              </a:spcBef>
              <a:spcAft>
                <a:spcPts val="500"/>
              </a:spcAft>
              <a:buNone/>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CREATE TABLE </a:t>
            </a:r>
            <a:r>
              <a:rPr lang="en-IN" sz="2000" kern="100" err="1">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image_data</a:t>
            </a: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lvl="1">
              <a:lnSpc>
                <a:spcPct val="107000"/>
              </a:lnSpc>
              <a:spcBef>
                <a:spcPts val="500"/>
              </a:spcBef>
              <a:spcAft>
                <a:spcPts val="500"/>
              </a:spcAft>
              <a:buNone/>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kern="100" err="1">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image_id</a:t>
            </a: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VARCHAR(255) PRIMARY KEY,</a:t>
            </a:r>
          </a:p>
          <a:p>
            <a:pPr lvl="1">
              <a:lnSpc>
                <a:spcPct val="107000"/>
              </a:lnSpc>
              <a:spcBef>
                <a:spcPts val="500"/>
              </a:spcBef>
              <a:spcAft>
                <a:spcPts val="500"/>
              </a:spcAft>
              <a:buNone/>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kern="100" err="1">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image_name</a:t>
            </a: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VARCHAR(255),</a:t>
            </a:r>
          </a:p>
          <a:p>
            <a:pPr lvl="1">
              <a:lnSpc>
                <a:spcPct val="107000"/>
              </a:lnSpc>
              <a:spcBef>
                <a:spcPts val="500"/>
              </a:spcBef>
              <a:spcAft>
                <a:spcPts val="500"/>
              </a:spcAft>
              <a:buNone/>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password VARCHAR(255)</a:t>
            </a:r>
          </a:p>
          <a:p>
            <a:pPr lvl="1">
              <a:lnSpc>
                <a:spcPct val="107000"/>
              </a:lnSpc>
              <a:spcBef>
                <a:spcPts val="500"/>
              </a:spcBef>
              <a:spcAft>
                <a:spcPts val="500"/>
              </a:spcAft>
              <a:buNone/>
            </a:pPr>
            <a:r>
              <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80557861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AF64-12B0-E203-DA8A-4BEF06852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7EFF7-1581-924A-FEEB-06F24A8AAC53}"/>
              </a:ext>
            </a:extLst>
          </p:cNvPr>
          <p:cNvSpPr>
            <a:spLocks noGrp="1"/>
          </p:cNvSpPr>
          <p:nvPr>
            <p:ph type="title"/>
          </p:nvPr>
        </p:nvSpPr>
        <p:spPr>
          <a:xfrm>
            <a:off x="1174172" y="322942"/>
            <a:ext cx="8596668" cy="804970"/>
          </a:xfrm>
        </p:spPr>
        <p:txBody>
          <a:bodyPr>
            <a:normAutofit/>
          </a:bodyPr>
          <a:lstStyle/>
          <a:p>
            <a:pPr algn="ctr"/>
            <a:r>
              <a:rPr lang="en-US" sz="4000" b="1">
                <a:solidFill>
                  <a:schemeClr val="accent2">
                    <a:lumMod val="50000"/>
                  </a:schemeClr>
                </a:solidFill>
                <a:latin typeface="Times New Roman" panose="02020603050405020304" pitchFamily="18" charset="0"/>
                <a:cs typeface="Times New Roman" panose="02020603050405020304" pitchFamily="18" charset="0"/>
              </a:rPr>
              <a:t>Execution</a:t>
            </a:r>
            <a:endParaRPr lang="en-IN" sz="4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7C86BB9F-F6A8-55AE-F3E8-2FB36E626905}"/>
              </a:ext>
            </a:extLst>
          </p:cNvPr>
          <p:cNvSpPr>
            <a:spLocks noGrp="1" noChangeArrowheads="1"/>
          </p:cNvSpPr>
          <p:nvPr>
            <p:ph sz="half" idx="1"/>
          </p:nvPr>
        </p:nvSpPr>
        <p:spPr bwMode="auto">
          <a:xfrm>
            <a:off x="1016856" y="1365211"/>
            <a:ext cx="2837389" cy="422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200"/>
              </a:spcBef>
              <a:spcAft>
                <a:spcPts val="200"/>
              </a:spcAft>
              <a:buNone/>
            </a:pPr>
            <a:r>
              <a:rPr lang="en-IN" sz="2000" b="1"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Execution Steps</a:t>
            </a:r>
            <a:endPar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200"/>
              </a:spcBef>
              <a:spcAft>
                <a:spcPts val="200"/>
              </a:spcAft>
            </a:pPr>
            <a:r>
              <a:rPr lang="en-IN" sz="2000" b="1"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Launch the Flask App</a:t>
            </a:r>
            <a:endPar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200"/>
              </a:spcBef>
              <a:spcAft>
                <a:spcPts val="200"/>
              </a:spcAft>
              <a:buNone/>
            </a:pPr>
            <a:r>
              <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Run the Python script using command:</a:t>
            </a: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python app.py</a:t>
            </a:r>
            <a:r>
              <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Visit </a:t>
            </a:r>
            <a:r>
              <a:rPr lang="en-IN" sz="2000" u="sng"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http://127.0.0.1:5000/</a:t>
            </a:r>
            <a:r>
              <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in</a:t>
            </a:r>
          </a:p>
          <a:p>
            <a:pPr>
              <a:lnSpc>
                <a:spcPct val="107000"/>
              </a:lnSpc>
              <a:spcBef>
                <a:spcPts val="200"/>
              </a:spcBef>
              <a:spcAft>
                <a:spcPts val="200"/>
              </a:spcAft>
              <a:buNone/>
            </a:pPr>
            <a:r>
              <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your web browser.</a:t>
            </a:r>
          </a:p>
          <a:p>
            <a:pPr>
              <a:lnSpc>
                <a:spcPct val="107000"/>
              </a:lnSpc>
              <a:spcBef>
                <a:spcPts val="200"/>
              </a:spcBef>
              <a:spcAft>
                <a:spcPts val="200"/>
              </a:spcAft>
              <a:buNone/>
            </a:pPr>
            <a:r>
              <a:rPr lang="en-IN" sz="2000" b="1"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Homepage (/): </a:t>
            </a: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Loads the main page.</a:t>
            </a:r>
          </a:p>
        </p:txBody>
      </p:sp>
      <p:pic>
        <p:nvPicPr>
          <p:cNvPr id="4" name="Picture 3">
            <a:extLst>
              <a:ext uri="{FF2B5EF4-FFF2-40B4-BE49-F238E27FC236}">
                <a16:creationId xmlns:a16="http://schemas.microsoft.com/office/drawing/2014/main" id="{EE823B72-8783-F954-F097-B127FDB5BB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7526" y="1127912"/>
            <a:ext cx="7427557" cy="2990479"/>
          </a:xfrm>
          <a:prstGeom prst="rect">
            <a:avLst/>
          </a:prstGeom>
        </p:spPr>
      </p:pic>
      <p:pic>
        <p:nvPicPr>
          <p:cNvPr id="6" name="Picture 5">
            <a:extLst>
              <a:ext uri="{FF2B5EF4-FFF2-40B4-BE49-F238E27FC236}">
                <a16:creationId xmlns:a16="http://schemas.microsoft.com/office/drawing/2014/main" id="{6A7C77E7-E55A-6BB2-9669-06D535372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526" y="4256453"/>
            <a:ext cx="7496383" cy="1849380"/>
          </a:xfrm>
          <a:prstGeom prst="rect">
            <a:avLst/>
          </a:prstGeom>
        </p:spPr>
      </p:pic>
    </p:spTree>
    <p:extLst>
      <p:ext uri="{BB962C8B-B14F-4D97-AF65-F5344CB8AC3E}">
        <p14:creationId xmlns:p14="http://schemas.microsoft.com/office/powerpoint/2010/main" val="24039322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BE1D5-AF8C-4F8B-1D11-8B85ECAB5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3C5C8-F1C7-5507-BF54-626651D884B8}"/>
              </a:ext>
            </a:extLst>
          </p:cNvPr>
          <p:cNvSpPr>
            <a:spLocks noGrp="1"/>
          </p:cNvSpPr>
          <p:nvPr>
            <p:ph type="title"/>
          </p:nvPr>
        </p:nvSpPr>
        <p:spPr>
          <a:xfrm>
            <a:off x="1174172" y="322942"/>
            <a:ext cx="8596668" cy="804970"/>
          </a:xfrm>
        </p:spPr>
        <p:txBody>
          <a:bodyPr>
            <a:normAutofit/>
          </a:bodyPr>
          <a:lstStyle/>
          <a:p>
            <a:pPr algn="ctr"/>
            <a:r>
              <a:rPr lang="en-US" sz="4000" b="1">
                <a:solidFill>
                  <a:schemeClr val="accent2">
                    <a:lumMod val="50000"/>
                  </a:schemeClr>
                </a:solidFill>
                <a:latin typeface="Times New Roman" panose="02020603050405020304" pitchFamily="18" charset="0"/>
                <a:cs typeface="Times New Roman" panose="02020603050405020304" pitchFamily="18" charset="0"/>
              </a:rPr>
              <a:t>Execution</a:t>
            </a:r>
            <a:endParaRPr lang="en-IN" sz="4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E0958F92-7EFF-C447-FFED-7EA79ED66B39}"/>
              </a:ext>
            </a:extLst>
          </p:cNvPr>
          <p:cNvSpPr>
            <a:spLocks noGrp="1" noChangeArrowheads="1"/>
          </p:cNvSpPr>
          <p:nvPr>
            <p:ph sz="half" idx="1"/>
          </p:nvPr>
        </p:nvSpPr>
        <p:spPr bwMode="auto">
          <a:xfrm>
            <a:off x="1022555" y="1143002"/>
            <a:ext cx="2635046" cy="247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200"/>
              </a:spcBef>
              <a:spcAft>
                <a:spcPts val="200"/>
              </a:spcAft>
              <a:buNone/>
            </a:pPr>
            <a:r>
              <a:rPr lang="en-IN" sz="2000" b="1"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Execution Steps</a:t>
            </a:r>
            <a:endParaRPr lang="en-IN" sz="2000"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200"/>
              </a:spcBef>
              <a:spcAft>
                <a:spcPts val="200"/>
              </a:spcAft>
            </a:pPr>
            <a:r>
              <a:rPr lang="en-IN" sz="2000" b="1" kern="10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Encryption Message(/):</a:t>
            </a:r>
          </a:p>
          <a:p>
            <a:pPr>
              <a:lnSpc>
                <a:spcPct val="107000"/>
              </a:lnSpc>
              <a:spcBef>
                <a:spcPts val="200"/>
              </a:spcBef>
              <a:spcAft>
                <a:spcPts val="200"/>
              </a:spcAft>
              <a:buNone/>
            </a:pPr>
            <a:r>
              <a:rPr lang="en-IN" sz="2000" b="1"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when you click on encrypt button you will be navigated to the encryption page.</a:t>
            </a:r>
          </a:p>
        </p:txBody>
      </p:sp>
      <p:pic>
        <p:nvPicPr>
          <p:cNvPr id="6" name="Picture 5">
            <a:extLst>
              <a:ext uri="{FF2B5EF4-FFF2-40B4-BE49-F238E27FC236}">
                <a16:creationId xmlns:a16="http://schemas.microsoft.com/office/drawing/2014/main" id="{327E7C87-A6E8-0CFA-2BDF-16B0F0458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245" y="1222266"/>
            <a:ext cx="7707333" cy="4513007"/>
          </a:xfrm>
          <a:prstGeom prst="rect">
            <a:avLst/>
          </a:prstGeom>
        </p:spPr>
      </p:pic>
    </p:spTree>
    <p:extLst>
      <p:ext uri="{BB962C8B-B14F-4D97-AF65-F5344CB8AC3E}">
        <p14:creationId xmlns:p14="http://schemas.microsoft.com/office/powerpoint/2010/main" val="294196876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AB6CB-ABF9-7366-0E44-415B98742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7F435-3B25-64CB-47BA-861946B5A2CC}"/>
              </a:ext>
            </a:extLst>
          </p:cNvPr>
          <p:cNvSpPr>
            <a:spLocks noGrp="1"/>
          </p:cNvSpPr>
          <p:nvPr>
            <p:ph type="title"/>
          </p:nvPr>
        </p:nvSpPr>
        <p:spPr>
          <a:xfrm>
            <a:off x="1591734" y="272244"/>
            <a:ext cx="8596668" cy="762000"/>
          </a:xfrm>
        </p:spPr>
        <p:txBody>
          <a:bodyPr>
            <a:normAutofit/>
          </a:bodyPr>
          <a:lstStyle/>
          <a:p>
            <a:pPr algn="ctr"/>
            <a:r>
              <a:rPr lang="en-US" sz="4000" b="1">
                <a:solidFill>
                  <a:schemeClr val="accent2">
                    <a:lumMod val="50000"/>
                  </a:schemeClr>
                </a:solidFill>
                <a:latin typeface="Times New Roman" panose="02020603050405020304" pitchFamily="18" charset="0"/>
                <a:cs typeface="Times New Roman" panose="02020603050405020304" pitchFamily="18" charset="0"/>
              </a:rPr>
              <a:t>Execution</a:t>
            </a:r>
            <a:endParaRPr lang="en-IN" sz="4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BC612604-1F3E-57C6-C9AC-2E5492CE19A7}"/>
              </a:ext>
            </a:extLst>
          </p:cNvPr>
          <p:cNvSpPr>
            <a:spLocks noGrp="1" noChangeArrowheads="1"/>
          </p:cNvSpPr>
          <p:nvPr>
            <p:ph idx="1"/>
          </p:nvPr>
        </p:nvSpPr>
        <p:spPr bwMode="auto">
          <a:xfrm>
            <a:off x="841663" y="1242499"/>
            <a:ext cx="3494363" cy="48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200"/>
              </a:spcBef>
              <a:spcAft>
                <a:spcPts val="200"/>
              </a:spcAft>
            </a:pPr>
            <a:r>
              <a:rPr lang="en-IN" sz="2000" b="1"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Encrypt (/encrypt):</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User uploads image, message, and password. Message is Caesar-encrypted, embedded in the</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image using LSB. Image is stored in memory; metadata (ID, name, password) saved in</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MySQL. Returns encrypted image preview and download link. Download the encrypted</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image and copy image ID</a:t>
            </a:r>
          </a:p>
        </p:txBody>
      </p:sp>
      <p:pic>
        <p:nvPicPr>
          <p:cNvPr id="3" name="Picture 2">
            <a:extLst>
              <a:ext uri="{FF2B5EF4-FFF2-40B4-BE49-F238E27FC236}">
                <a16:creationId xmlns:a16="http://schemas.microsoft.com/office/drawing/2014/main" id="{3C956A52-8841-BDFB-1FA4-5447C772A7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021" y="1242499"/>
            <a:ext cx="6817316" cy="3542861"/>
          </a:xfrm>
          <a:prstGeom prst="rect">
            <a:avLst/>
          </a:prstGeom>
        </p:spPr>
      </p:pic>
      <p:pic>
        <p:nvPicPr>
          <p:cNvPr id="4" name="Picture 3">
            <a:extLst>
              <a:ext uri="{FF2B5EF4-FFF2-40B4-BE49-F238E27FC236}">
                <a16:creationId xmlns:a16="http://schemas.microsoft.com/office/drawing/2014/main" id="{3FE6DF1D-3505-7177-0A98-F4B3BBADC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021" y="4831532"/>
            <a:ext cx="6817315" cy="1296728"/>
          </a:xfrm>
          <a:prstGeom prst="rect">
            <a:avLst/>
          </a:prstGeom>
        </p:spPr>
      </p:pic>
    </p:spTree>
    <p:extLst>
      <p:ext uri="{BB962C8B-B14F-4D97-AF65-F5344CB8AC3E}">
        <p14:creationId xmlns:p14="http://schemas.microsoft.com/office/powerpoint/2010/main" val="15994989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7761-621D-EBD2-8CC8-852D844E4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B6AE8-F426-2EE9-79A1-5B4CBC61A6D3}"/>
              </a:ext>
            </a:extLst>
          </p:cNvPr>
          <p:cNvSpPr>
            <a:spLocks noGrp="1"/>
          </p:cNvSpPr>
          <p:nvPr>
            <p:ph type="title"/>
          </p:nvPr>
        </p:nvSpPr>
        <p:spPr>
          <a:xfrm>
            <a:off x="1591734" y="272244"/>
            <a:ext cx="8596668" cy="762000"/>
          </a:xfrm>
        </p:spPr>
        <p:txBody>
          <a:bodyPr>
            <a:normAutofit/>
          </a:bodyPr>
          <a:lstStyle/>
          <a:p>
            <a:pPr algn="ctr"/>
            <a:r>
              <a:rPr lang="en-US" sz="4000" b="1">
                <a:solidFill>
                  <a:schemeClr val="accent2">
                    <a:lumMod val="50000"/>
                  </a:schemeClr>
                </a:solidFill>
                <a:latin typeface="Times New Roman" panose="02020603050405020304" pitchFamily="18" charset="0"/>
                <a:cs typeface="Times New Roman" panose="02020603050405020304" pitchFamily="18" charset="0"/>
              </a:rPr>
              <a:t>Execution</a:t>
            </a:r>
            <a:endParaRPr lang="en-IN" sz="4000" b="1">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2ECF8939-FB49-A28D-1AD2-BF53B5AA2747}"/>
              </a:ext>
            </a:extLst>
          </p:cNvPr>
          <p:cNvSpPr>
            <a:spLocks noGrp="1" noChangeArrowheads="1"/>
          </p:cNvSpPr>
          <p:nvPr>
            <p:ph idx="1"/>
          </p:nvPr>
        </p:nvSpPr>
        <p:spPr bwMode="auto">
          <a:xfrm>
            <a:off x="841663" y="1574419"/>
            <a:ext cx="2727447" cy="422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200"/>
              </a:spcBef>
              <a:spcAft>
                <a:spcPts val="200"/>
              </a:spcAft>
            </a:pPr>
            <a:r>
              <a:rPr lang="en-IN" sz="2000" b="1"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Decrypt (/decrypt):</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User uploads encrypted image with image ID and password. Password is verified from</a:t>
            </a:r>
          </a:p>
          <a:p>
            <a:pPr>
              <a:lnSpc>
                <a:spcPct val="107000"/>
              </a:lnSpc>
              <a:spcBef>
                <a:spcPts val="200"/>
              </a:spcBef>
              <a:spcAft>
                <a:spcPts val="200"/>
              </a:spcAft>
              <a:buNone/>
            </a:pPr>
            <a:r>
              <a:rPr lang="en-IN" sz="2000" kern="100">
                <a:solidFill>
                  <a:schemeClr val="accent2">
                    <a:lumMod val="50000"/>
                  </a:schemeClr>
                </a:solidFill>
                <a:latin typeface="Times New Roman" panose="02020603050405020304" pitchFamily="18" charset="0"/>
                <a:ea typeface="Calibri" panose="020F0502020204030204" pitchFamily="34" charset="0"/>
                <a:cs typeface="Times New Roman" panose="02020603050405020304" pitchFamily="18" charset="0"/>
              </a:rPr>
              <a:t>MySQL. If correct, message is extracted and Caesar-decrypted; result is shown.</a:t>
            </a:r>
          </a:p>
          <a:p>
            <a:pPr>
              <a:lnSpc>
                <a:spcPct val="107000"/>
              </a:lnSpc>
              <a:spcBef>
                <a:spcPts val="500"/>
              </a:spcBef>
              <a:spcAft>
                <a:spcPts val="500"/>
              </a:spcAft>
              <a:buNone/>
            </a:pPr>
            <a:endParaRPr lang="en-IN" sz="2000" kern="10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82B0B2B-E3F2-3D3B-0FB8-D90256235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47" y="1118812"/>
            <a:ext cx="3772426" cy="4839375"/>
          </a:xfrm>
          <a:prstGeom prst="rect">
            <a:avLst/>
          </a:prstGeom>
        </p:spPr>
      </p:pic>
      <p:pic>
        <p:nvPicPr>
          <p:cNvPr id="8" name="Picture 7">
            <a:extLst>
              <a:ext uri="{FF2B5EF4-FFF2-40B4-BE49-F238E27FC236}">
                <a16:creationId xmlns:a16="http://schemas.microsoft.com/office/drawing/2014/main" id="{4272F547-0F45-20CB-12C6-EAF2C19E3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799" y="1090232"/>
            <a:ext cx="4001058" cy="4896533"/>
          </a:xfrm>
          <a:prstGeom prst="rect">
            <a:avLst/>
          </a:prstGeom>
        </p:spPr>
      </p:pic>
    </p:spTree>
    <p:extLst>
      <p:ext uri="{BB962C8B-B14F-4D97-AF65-F5344CB8AC3E}">
        <p14:creationId xmlns:p14="http://schemas.microsoft.com/office/powerpoint/2010/main" val="2495458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6EDC-7F4A-2331-A8CE-592C9057E26D}"/>
              </a:ext>
            </a:extLst>
          </p:cNvPr>
          <p:cNvSpPr>
            <a:spLocks noGrp="1"/>
          </p:cNvSpPr>
          <p:nvPr>
            <p:ph type="title"/>
          </p:nvPr>
        </p:nvSpPr>
        <p:spPr>
          <a:xfrm>
            <a:off x="838200" y="276635"/>
            <a:ext cx="10515600" cy="598436"/>
          </a:xfrm>
        </p:spPr>
        <p:txBody>
          <a:bodyPr>
            <a:noAutofit/>
          </a:bodyPr>
          <a:lstStyle/>
          <a:p>
            <a:pPr algn="ctr"/>
            <a:r>
              <a:rPr lang="en-US" sz="4000" b="1">
                <a:solidFill>
                  <a:schemeClr val="accent2">
                    <a:lumMod val="49000"/>
                  </a:schemeClr>
                </a:solidFill>
                <a:latin typeface="Times New Roman"/>
                <a:cs typeface="Times New Roman"/>
              </a:rPr>
              <a:t>Abstract</a:t>
            </a:r>
            <a:endParaRPr lang="en-IN"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5E38D256-509E-D1E0-8F0E-24F047FA12FB}"/>
              </a:ext>
            </a:extLst>
          </p:cNvPr>
          <p:cNvSpPr>
            <a:spLocks noGrp="1"/>
          </p:cNvSpPr>
          <p:nvPr>
            <p:ph idx="1"/>
          </p:nvPr>
        </p:nvSpPr>
        <p:spPr>
          <a:xfrm>
            <a:off x="838200" y="1140542"/>
            <a:ext cx="10515600" cy="5535561"/>
          </a:xfrm>
        </p:spPr>
        <p:txBody>
          <a:bodyPr vert="horz" lIns="91440" tIns="45720" rIns="91440" bIns="45720" rtlCol="0" anchor="t">
            <a:noAutofit/>
          </a:bodyPr>
          <a:lstStyle/>
          <a:p>
            <a:pPr>
              <a:buNone/>
            </a:pPr>
            <a:r>
              <a:rPr lang="en-US" sz="2000">
                <a:solidFill>
                  <a:schemeClr val="accent2">
                    <a:lumMod val="50000"/>
                  </a:schemeClr>
                </a:solidFill>
              </a:rPr>
              <a:t>🔹 </a:t>
            </a:r>
            <a:r>
              <a:rPr lang="en-US" sz="2000" b="1">
                <a:solidFill>
                  <a:schemeClr val="accent2">
                    <a:lumMod val="50000"/>
                  </a:schemeClr>
                </a:solidFill>
              </a:rPr>
              <a:t>Aim:</a:t>
            </a:r>
          </a:p>
          <a:p>
            <a:pPr>
              <a:buNone/>
            </a:pPr>
            <a:r>
              <a:rPr lang="en-US" sz="2000">
                <a:solidFill>
                  <a:schemeClr val="accent2">
                    <a:lumMod val="50000"/>
                  </a:schemeClr>
                </a:solidFill>
              </a:rPr>
              <a:t>To develop a secure and user-friendly web application using image-based</a:t>
            </a:r>
          </a:p>
          <a:p>
            <a:pPr>
              <a:buNone/>
            </a:pPr>
            <a:r>
              <a:rPr lang="en-US" sz="2000">
                <a:solidFill>
                  <a:schemeClr val="accent2">
                    <a:lumMod val="50000"/>
                  </a:schemeClr>
                </a:solidFill>
              </a:rPr>
              <a:t>steganography to hide confidential messages within images for safe,</a:t>
            </a:r>
          </a:p>
          <a:p>
            <a:pPr>
              <a:buNone/>
            </a:pPr>
            <a:r>
              <a:rPr lang="en-US" sz="2000">
                <a:solidFill>
                  <a:schemeClr val="accent2">
                    <a:lumMod val="50000"/>
                  </a:schemeClr>
                </a:solidFill>
              </a:rPr>
              <a:t>invisible data transmission.</a:t>
            </a:r>
          </a:p>
          <a:p>
            <a:pPr marL="0" indent="0">
              <a:buNone/>
            </a:pPr>
            <a:r>
              <a:rPr lang="en-US" sz="2000">
                <a:solidFill>
                  <a:schemeClr val="accent2">
                    <a:lumMod val="50000"/>
                  </a:schemeClr>
                </a:solidFill>
              </a:rPr>
              <a:t>🔹 </a:t>
            </a:r>
            <a:r>
              <a:rPr lang="en-US" sz="2000" b="1">
                <a:solidFill>
                  <a:schemeClr val="accent2">
                    <a:lumMod val="50000"/>
                  </a:schemeClr>
                </a:solidFill>
              </a:rPr>
              <a:t>Abstract:</a:t>
            </a:r>
          </a:p>
          <a:p>
            <a:pPr marL="0" indent="0">
              <a:buNone/>
            </a:pPr>
            <a:r>
              <a:rPr lang="en-US" sz="2000">
                <a:solidFill>
                  <a:schemeClr val="accent2">
                    <a:lumMod val="50000"/>
                  </a:schemeClr>
                </a:solidFill>
              </a:rPr>
              <a:t>This project uses image steganography to hide secret data inside image files without</a:t>
            </a:r>
          </a:p>
          <a:p>
            <a:pPr marL="0" indent="0">
              <a:buNone/>
            </a:pPr>
            <a:r>
              <a:rPr lang="en-US" sz="2000">
                <a:solidFill>
                  <a:schemeClr val="accent2">
                    <a:lumMod val="50000"/>
                  </a:schemeClr>
                </a:solidFill>
              </a:rPr>
              <a:t>visible changes. Unlike cryptography, which protects content, steganography conceals the</a:t>
            </a:r>
          </a:p>
          <a:p>
            <a:pPr marL="0" indent="0">
              <a:lnSpc>
                <a:spcPct val="150000"/>
              </a:lnSpc>
              <a:buNone/>
            </a:pPr>
            <a:r>
              <a:rPr lang="en-US" sz="2000">
                <a:solidFill>
                  <a:schemeClr val="accent2">
                    <a:lumMod val="50000"/>
                  </a:schemeClr>
                </a:solidFill>
              </a:rPr>
              <a:t>message's existence. By encrypting and embedding messages within images and protecting them with a password, the system ensures discreet and secure communication in the digital era.</a:t>
            </a:r>
          </a:p>
        </p:txBody>
      </p:sp>
    </p:spTree>
    <p:extLst>
      <p:ext uri="{BB962C8B-B14F-4D97-AF65-F5344CB8AC3E}">
        <p14:creationId xmlns:p14="http://schemas.microsoft.com/office/powerpoint/2010/main" val="332925185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39701-634E-C657-064C-921EFD3F3A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E6C76-5D0E-FC5A-2BE9-7137224697BB}"/>
              </a:ext>
            </a:extLst>
          </p:cNvPr>
          <p:cNvSpPr>
            <a:spLocks noGrp="1"/>
          </p:cNvSpPr>
          <p:nvPr>
            <p:ph sz="half" idx="1"/>
          </p:nvPr>
        </p:nvSpPr>
        <p:spPr>
          <a:xfrm>
            <a:off x="614082" y="839140"/>
            <a:ext cx="10970342" cy="5437238"/>
          </a:xfrm>
        </p:spPr>
        <p:txBody>
          <a:bodyPr vert="horz" lIns="91440" tIns="45720" rIns="91440" bIns="45720" rtlCol="0" anchor="t">
            <a:noAutofit/>
          </a:bodyPr>
          <a:lstStyle/>
          <a:p>
            <a:pPr>
              <a:lnSpc>
                <a:spcPct val="107000"/>
              </a:lnSpc>
              <a:spcBef>
                <a:spcPts val="100"/>
              </a:spcBef>
              <a:spcAft>
                <a:spcPts val="100"/>
              </a:spcAft>
              <a:buNone/>
            </a:pPr>
            <a:r>
              <a:rPr lang="en-IN" sz="2000" kern="100">
                <a:solidFill>
                  <a:schemeClr val="accent2">
                    <a:lumMod val="49000"/>
                  </a:schemeClr>
                </a:solidFill>
                <a:effectLst/>
                <a:latin typeface="Times New Roman"/>
                <a:ea typeface="Calibri"/>
                <a:cs typeface="Times New Roman"/>
              </a:rPr>
              <a:t>The aim of the system testing process was to determine all defects in our project. The program was</a:t>
            </a:r>
          </a:p>
          <a:p>
            <a:pPr>
              <a:lnSpc>
                <a:spcPct val="107000"/>
              </a:lnSpc>
              <a:spcBef>
                <a:spcPts val="100"/>
              </a:spcBef>
              <a:spcAft>
                <a:spcPts val="100"/>
              </a:spcAft>
              <a:buNone/>
            </a:pPr>
            <a:r>
              <a:rPr lang="en-IN" sz="2000" kern="100">
                <a:solidFill>
                  <a:schemeClr val="accent2">
                    <a:lumMod val="49000"/>
                  </a:schemeClr>
                </a:solidFill>
                <a:effectLst/>
                <a:latin typeface="Times New Roman"/>
                <a:ea typeface="Calibri"/>
                <a:cs typeface="Times New Roman"/>
              </a:rPr>
              <a:t>subjected to a set of test inputs and various observations were made and based on these observations it</a:t>
            </a:r>
          </a:p>
          <a:p>
            <a:pPr>
              <a:lnSpc>
                <a:spcPct val="107000"/>
              </a:lnSpc>
              <a:spcBef>
                <a:spcPts val="100"/>
              </a:spcBef>
              <a:spcAft>
                <a:spcPts val="100"/>
              </a:spcAft>
              <a:buNone/>
            </a:pPr>
            <a:r>
              <a:rPr lang="en-IN" sz="2000" kern="100">
                <a:solidFill>
                  <a:schemeClr val="accent2">
                    <a:lumMod val="49000"/>
                  </a:schemeClr>
                </a:solidFill>
                <a:effectLst/>
                <a:latin typeface="Times New Roman"/>
                <a:ea typeface="Calibri"/>
                <a:cs typeface="Times New Roman"/>
              </a:rPr>
              <a:t>will be decided whether the program behaves as expected or not. Our Project went through two levels of</a:t>
            </a:r>
          </a:p>
          <a:p>
            <a:pPr>
              <a:lnSpc>
                <a:spcPct val="107000"/>
              </a:lnSpc>
              <a:spcBef>
                <a:spcPts val="100"/>
              </a:spcBef>
              <a:spcAft>
                <a:spcPts val="100"/>
              </a:spcAft>
              <a:buNone/>
            </a:pPr>
            <a:r>
              <a:rPr lang="en-IN" sz="2000" kern="100">
                <a:solidFill>
                  <a:schemeClr val="accent2">
                    <a:lumMod val="49000"/>
                  </a:schemeClr>
                </a:solidFill>
                <a:effectLst/>
                <a:latin typeface="Times New Roman"/>
                <a:ea typeface="Calibri"/>
                <a:cs typeface="Times New Roman"/>
              </a:rPr>
              <a:t>testing.</a:t>
            </a:r>
          </a:p>
          <a:p>
            <a:pPr>
              <a:lnSpc>
                <a:spcPct val="107000"/>
              </a:lnSpc>
              <a:spcBef>
                <a:spcPts val="600"/>
              </a:spcBef>
              <a:spcAft>
                <a:spcPts val="600"/>
              </a:spcAft>
              <a:buNone/>
            </a:pPr>
            <a:r>
              <a:rPr lang="en-IN" sz="2000" b="1" kern="100">
                <a:solidFill>
                  <a:schemeClr val="accent2">
                    <a:lumMod val="49000"/>
                  </a:schemeClr>
                </a:solidFill>
                <a:effectLst/>
                <a:latin typeface="Times New Roman"/>
                <a:ea typeface="Calibri"/>
                <a:cs typeface="Times New Roman"/>
              </a:rPr>
              <a:t>1. UNIT TESTING</a:t>
            </a:r>
          </a:p>
          <a:p>
            <a:pPr>
              <a:lnSpc>
                <a:spcPct val="107000"/>
              </a:lnSpc>
              <a:spcBef>
                <a:spcPts val="100"/>
              </a:spcBef>
              <a:spcAft>
                <a:spcPts val="100"/>
              </a:spcAft>
              <a:buNone/>
            </a:pPr>
            <a:r>
              <a:rPr lang="en-IN" sz="2000" b="1" kern="100">
                <a:solidFill>
                  <a:schemeClr val="accent2">
                    <a:lumMod val="49000"/>
                  </a:schemeClr>
                </a:solidFill>
                <a:effectLst/>
                <a:latin typeface="Times New Roman"/>
                <a:ea typeface="Calibri"/>
                <a:cs typeface="Times New Roman"/>
              </a:rPr>
              <a:t>Overview</a:t>
            </a:r>
            <a:r>
              <a:rPr lang="en-IN" sz="2000" b="1" kern="100">
                <a:solidFill>
                  <a:schemeClr val="accent2">
                    <a:lumMod val="49000"/>
                  </a:schemeClr>
                </a:solidFill>
                <a:latin typeface="Times New Roman"/>
                <a:ea typeface="Calibri"/>
                <a:cs typeface="Times New Roman"/>
              </a:rPr>
              <a:t>: </a:t>
            </a:r>
            <a:r>
              <a:rPr lang="en-IN" sz="2000" kern="100">
                <a:solidFill>
                  <a:schemeClr val="accent2">
                    <a:lumMod val="49000"/>
                  </a:schemeClr>
                </a:solidFill>
                <a:effectLst/>
                <a:latin typeface="Times New Roman"/>
                <a:ea typeface="Calibri"/>
                <a:cs typeface="Times New Roman"/>
              </a:rPr>
              <a:t>This Python code uses the </a:t>
            </a:r>
            <a:r>
              <a:rPr lang="en-IN" sz="2000" kern="100" err="1">
                <a:solidFill>
                  <a:schemeClr val="accent2">
                    <a:lumMod val="49000"/>
                  </a:schemeClr>
                </a:solidFill>
                <a:effectLst/>
                <a:latin typeface="Times New Roman"/>
                <a:ea typeface="Calibri"/>
                <a:cs typeface="Times New Roman"/>
              </a:rPr>
              <a:t>unittest</a:t>
            </a:r>
            <a:r>
              <a:rPr lang="en-IN" sz="2000" kern="100">
                <a:solidFill>
                  <a:schemeClr val="accent2">
                    <a:lumMod val="49000"/>
                  </a:schemeClr>
                </a:solidFill>
                <a:effectLst/>
                <a:latin typeface="Times New Roman"/>
                <a:ea typeface="Calibri"/>
                <a:cs typeface="Times New Roman"/>
              </a:rPr>
              <a:t> framework to test the functionality of steganography</a:t>
            </a:r>
          </a:p>
          <a:p>
            <a:pPr>
              <a:lnSpc>
                <a:spcPct val="107000"/>
              </a:lnSpc>
              <a:spcBef>
                <a:spcPts val="100"/>
              </a:spcBef>
              <a:spcAft>
                <a:spcPts val="100"/>
              </a:spcAft>
              <a:buNone/>
            </a:pPr>
            <a:r>
              <a:rPr lang="en-IN" sz="2000" kern="100">
                <a:solidFill>
                  <a:schemeClr val="accent2">
                    <a:lumMod val="49000"/>
                  </a:schemeClr>
                </a:solidFill>
                <a:effectLst/>
                <a:latin typeface="Times New Roman"/>
                <a:ea typeface="Calibri"/>
                <a:cs typeface="Times New Roman"/>
              </a:rPr>
              <a:t>Functions. The </a:t>
            </a:r>
            <a:r>
              <a:rPr lang="en-IN" sz="2000" kern="100" err="1">
                <a:solidFill>
                  <a:schemeClr val="accent2">
                    <a:lumMod val="49000"/>
                  </a:schemeClr>
                </a:solidFill>
                <a:effectLst/>
                <a:latin typeface="Times New Roman"/>
                <a:ea typeface="Calibri"/>
                <a:cs typeface="Times New Roman"/>
              </a:rPr>
              <a:t>seies</a:t>
            </a:r>
            <a:r>
              <a:rPr lang="en-IN" sz="2000" kern="100">
                <a:solidFill>
                  <a:schemeClr val="accent2">
                    <a:lumMod val="49000"/>
                  </a:schemeClr>
                </a:solidFill>
                <a:effectLst/>
                <a:latin typeface="Times New Roman"/>
                <a:ea typeface="Calibri"/>
                <a:cs typeface="Times New Roman"/>
              </a:rPr>
              <a:t> of tests that have been performed are:</a:t>
            </a:r>
            <a:endParaRPr lang="en-US" sz="2000" kern="100">
              <a:solidFill>
                <a:schemeClr val="accent2">
                  <a:lumMod val="49000"/>
                </a:schemeClr>
              </a:solidFill>
              <a:effectLst/>
              <a:latin typeface="Times New Roman"/>
              <a:ea typeface="Calibri"/>
              <a:cs typeface="Times New Roman"/>
            </a:endParaRPr>
          </a:p>
          <a:p>
            <a:pPr>
              <a:lnSpc>
                <a:spcPct val="107000"/>
              </a:lnSpc>
              <a:spcBef>
                <a:spcPts val="600"/>
              </a:spcBef>
              <a:spcAft>
                <a:spcPts val="6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test_encrypt_message_function</a:t>
            </a:r>
            <a:r>
              <a:rPr lang="en-US" sz="2000" b="1" kern="100">
                <a:solidFill>
                  <a:schemeClr val="accent2">
                    <a:lumMod val="49000"/>
                  </a:schemeClr>
                </a:solidFill>
                <a:effectLst/>
                <a:latin typeface="Times New Roman"/>
                <a:ea typeface="Calibri"/>
                <a:cs typeface="Times New Roman"/>
              </a:rPr>
              <a:t>: </a:t>
            </a:r>
            <a:r>
              <a:rPr lang="en-US" sz="2000" kern="100">
                <a:solidFill>
                  <a:schemeClr val="accent2">
                    <a:lumMod val="49000"/>
                  </a:schemeClr>
                </a:solidFill>
                <a:effectLst/>
                <a:latin typeface="Times New Roman"/>
                <a:ea typeface="Calibri"/>
                <a:cs typeface="Times New Roman"/>
              </a:rPr>
              <a:t>Verifies that the encryption function successfully encodes a message into an image without errors and produces valid Base64 image data.</a:t>
            </a:r>
          </a:p>
          <a:p>
            <a:pPr lvl="0">
              <a:lnSpc>
                <a:spcPct val="107000"/>
              </a:lnSpc>
              <a:spcBef>
                <a:spcPts val="600"/>
              </a:spcBef>
              <a:spcAft>
                <a:spcPts val="6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setUp</a:t>
            </a:r>
            <a:r>
              <a:rPr lang="en-US" sz="2000" b="1" kern="100">
                <a:solidFill>
                  <a:schemeClr val="accent2">
                    <a:lumMod val="49000"/>
                  </a:schemeClr>
                </a:solidFill>
                <a:effectLst/>
                <a:latin typeface="Times New Roman"/>
                <a:ea typeface="Calibri"/>
                <a:cs typeface="Times New Roman"/>
              </a:rPr>
              <a:t>(self): </a:t>
            </a:r>
            <a:r>
              <a:rPr lang="en-US" sz="2000" kern="100">
                <a:solidFill>
                  <a:schemeClr val="accent2">
                    <a:lumMod val="49000"/>
                  </a:schemeClr>
                </a:solidFill>
                <a:effectLst/>
                <a:latin typeface="Times New Roman"/>
                <a:ea typeface="Calibri"/>
                <a:cs typeface="Times New Roman"/>
              </a:rPr>
              <a:t>Prepares a dummy image and sample data before each test to provide a consistent testing environment.</a:t>
            </a:r>
          </a:p>
          <a:p>
            <a:pPr lvl="0">
              <a:lnSpc>
                <a:spcPct val="107000"/>
              </a:lnSpc>
              <a:spcBef>
                <a:spcPts val="600"/>
              </a:spcBef>
              <a:spcAft>
                <a:spcPts val="6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tearDown</a:t>
            </a:r>
            <a:r>
              <a:rPr lang="en-US" sz="2000" b="1" kern="100">
                <a:solidFill>
                  <a:schemeClr val="accent2">
                    <a:lumMod val="49000"/>
                  </a:schemeClr>
                </a:solidFill>
                <a:effectLst/>
                <a:latin typeface="Times New Roman"/>
                <a:ea typeface="Calibri"/>
                <a:cs typeface="Times New Roman"/>
              </a:rPr>
              <a:t>(self): </a:t>
            </a:r>
            <a:r>
              <a:rPr lang="en-US" sz="2000" kern="100">
                <a:solidFill>
                  <a:schemeClr val="accent2">
                    <a:lumMod val="49000"/>
                  </a:schemeClr>
                </a:solidFill>
                <a:effectLst/>
                <a:latin typeface="Times New Roman"/>
                <a:ea typeface="Calibri"/>
                <a:cs typeface="Times New Roman"/>
              </a:rPr>
              <a:t>Cleans up by deleting the dummy image after each test to avoid interference between tests.</a:t>
            </a:r>
          </a:p>
          <a:p>
            <a:pPr marL="0" lvl="0" indent="0">
              <a:lnSpc>
                <a:spcPct val="107000"/>
              </a:lnSpc>
              <a:spcBef>
                <a:spcPts val="600"/>
              </a:spcBef>
              <a:spcAft>
                <a:spcPts val="600"/>
              </a:spcAft>
              <a:buSzPts val="1000"/>
              <a:buNone/>
              <a:tabLst>
                <a:tab pos="457200" algn="l"/>
              </a:tabLst>
            </a:pPr>
            <a:endParaRPr lang="en-US" sz="2000" kern="100">
              <a:solidFill>
                <a:schemeClr val="accent2">
                  <a:lumMod val="49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AE858A23-B1DC-4C5F-90E7-274773DC9467}"/>
              </a:ext>
            </a:extLst>
          </p:cNvPr>
          <p:cNvSpPr txBox="1">
            <a:spLocks/>
          </p:cNvSpPr>
          <p:nvPr/>
        </p:nvSpPr>
        <p:spPr>
          <a:xfrm>
            <a:off x="737347" y="133706"/>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System Testing</a:t>
            </a:r>
          </a:p>
        </p:txBody>
      </p:sp>
    </p:spTree>
    <p:extLst>
      <p:ext uri="{BB962C8B-B14F-4D97-AF65-F5344CB8AC3E}">
        <p14:creationId xmlns:p14="http://schemas.microsoft.com/office/powerpoint/2010/main" val="26869934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5E02-4625-B68E-99AB-F4BA50AE5B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57748-4FA7-39AD-BF01-79C9629C439E}"/>
              </a:ext>
            </a:extLst>
          </p:cNvPr>
          <p:cNvSpPr>
            <a:spLocks noGrp="1"/>
          </p:cNvSpPr>
          <p:nvPr>
            <p:ph sz="half" idx="1"/>
          </p:nvPr>
        </p:nvSpPr>
        <p:spPr>
          <a:xfrm>
            <a:off x="838200" y="962406"/>
            <a:ext cx="10342813" cy="5214557"/>
          </a:xfrm>
        </p:spPr>
        <p:txBody>
          <a:bodyPr vert="horz" lIns="91440" tIns="45720" rIns="91440" bIns="45720" rtlCol="0" anchor="t">
            <a:normAutofit/>
          </a:bodyPr>
          <a:lstStyle/>
          <a:p>
            <a:pPr lvl="0">
              <a:lnSpc>
                <a:spcPct val="107000"/>
              </a:lnSpc>
              <a:spcBef>
                <a:spcPts val="300"/>
              </a:spcBef>
              <a:spcAft>
                <a:spcPts val="3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test_decrypt_message_invalid_image</a:t>
            </a:r>
            <a:r>
              <a:rPr lang="en-US" sz="2000" b="1" kern="100">
                <a:solidFill>
                  <a:schemeClr val="accent2">
                    <a:lumMod val="49000"/>
                  </a:schemeClr>
                </a:solidFill>
                <a:effectLst/>
                <a:latin typeface="Times New Roman"/>
                <a:ea typeface="Calibri"/>
                <a:cs typeface="Times New Roman"/>
              </a:rPr>
              <a:t>:</a:t>
            </a:r>
            <a:r>
              <a:rPr lang="en-US" sz="2000" kern="100">
                <a:solidFill>
                  <a:schemeClr val="accent2">
                    <a:lumMod val="49000"/>
                  </a:schemeClr>
                </a:solidFill>
                <a:effectLst/>
                <a:latin typeface="Times New Roman"/>
                <a:ea typeface="Calibri"/>
                <a:cs typeface="Times New Roman"/>
              </a:rPr>
              <a:t> Checks that the decryption function properly detects and reports an error when given invalid image data.</a:t>
            </a:r>
            <a:endParaRPr lang="en-US" sz="2000" b="1" kern="100">
              <a:solidFill>
                <a:schemeClr val="accent2">
                  <a:lumMod val="49000"/>
                </a:schemeClr>
              </a:solidFill>
              <a:effectLst/>
              <a:latin typeface="Times New Roman"/>
              <a:ea typeface="Calibri"/>
              <a:cs typeface="Times New Roman"/>
            </a:endParaRPr>
          </a:p>
          <a:p>
            <a:pPr lvl="0">
              <a:lnSpc>
                <a:spcPct val="107000"/>
              </a:lnSpc>
              <a:spcBef>
                <a:spcPts val="300"/>
              </a:spcBef>
              <a:spcAft>
                <a:spcPts val="3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test_encrypt_empty_message</a:t>
            </a:r>
            <a:r>
              <a:rPr lang="en-US" sz="2000" b="1" kern="100">
                <a:solidFill>
                  <a:schemeClr val="accent2">
                    <a:lumMod val="49000"/>
                  </a:schemeClr>
                </a:solidFill>
                <a:effectLst/>
                <a:latin typeface="Times New Roman"/>
                <a:ea typeface="Calibri"/>
                <a:cs typeface="Times New Roman"/>
              </a:rPr>
              <a:t>:</a:t>
            </a:r>
            <a:r>
              <a:rPr lang="en-US" sz="2000" kern="100">
                <a:solidFill>
                  <a:schemeClr val="accent2">
                    <a:lumMod val="49000"/>
                  </a:schemeClr>
                </a:solidFill>
                <a:effectLst/>
                <a:latin typeface="Times New Roman"/>
                <a:ea typeface="Calibri"/>
                <a:cs typeface="Times New Roman"/>
              </a:rPr>
              <a:t> Ensures the encryption function returns an appropriate error when attempting to encrypt an empty message.</a:t>
            </a:r>
          </a:p>
          <a:p>
            <a:pPr lvl="0">
              <a:lnSpc>
                <a:spcPct val="107000"/>
              </a:lnSpc>
              <a:spcBef>
                <a:spcPts val="300"/>
              </a:spcBef>
              <a:spcAft>
                <a:spcPts val="3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test_encrypt_message_too_large</a:t>
            </a:r>
            <a:r>
              <a:rPr lang="en-US" sz="2000" b="1" kern="100">
                <a:solidFill>
                  <a:schemeClr val="accent2">
                    <a:lumMod val="49000"/>
                  </a:schemeClr>
                </a:solidFill>
                <a:effectLst/>
                <a:latin typeface="Times New Roman"/>
                <a:ea typeface="Calibri"/>
                <a:cs typeface="Times New Roman"/>
              </a:rPr>
              <a:t>:</a:t>
            </a:r>
            <a:r>
              <a:rPr lang="en-US" sz="2000" kern="100">
                <a:solidFill>
                  <a:schemeClr val="accent2">
                    <a:lumMod val="49000"/>
                  </a:schemeClr>
                </a:solidFill>
                <a:effectLst/>
                <a:latin typeface="Times New Roman"/>
                <a:ea typeface="Calibri"/>
                <a:cs typeface="Times New Roman"/>
              </a:rPr>
              <a:t> Confirms that the encryption function rejects messages that are too large to fit into the image, returning an error.</a:t>
            </a:r>
            <a:endParaRPr lang="en-US" sz="2000" b="1" kern="100">
              <a:solidFill>
                <a:schemeClr val="accent2">
                  <a:lumMod val="49000"/>
                </a:schemeClr>
              </a:solidFill>
              <a:effectLst/>
              <a:latin typeface="Times New Roman"/>
              <a:ea typeface="Calibri"/>
              <a:cs typeface="Times New Roman"/>
            </a:endParaRPr>
          </a:p>
          <a:p>
            <a:pPr lvl="0">
              <a:lnSpc>
                <a:spcPct val="107000"/>
              </a:lnSpc>
              <a:spcBef>
                <a:spcPts val="300"/>
              </a:spcBef>
              <a:spcAft>
                <a:spcPts val="300"/>
              </a:spcAft>
              <a:buSzPts val="1000"/>
              <a:buFont typeface="Wingdings" panose="05000000000000000000" pitchFamily="2" charset="2"/>
              <a:buChar char="ü"/>
              <a:tabLst>
                <a:tab pos="457200" algn="l"/>
              </a:tabLst>
            </a:pPr>
            <a:r>
              <a:rPr lang="en-US" sz="2000" b="1" kern="100" err="1">
                <a:solidFill>
                  <a:schemeClr val="accent2">
                    <a:lumMod val="49000"/>
                  </a:schemeClr>
                </a:solidFill>
                <a:effectLst/>
                <a:latin typeface="Times New Roman"/>
                <a:ea typeface="Calibri"/>
                <a:cs typeface="Times New Roman"/>
              </a:rPr>
              <a:t>test_decrypt_correct_password</a:t>
            </a:r>
            <a:r>
              <a:rPr lang="en-US" sz="2000" b="1" kern="100">
                <a:solidFill>
                  <a:schemeClr val="accent2">
                    <a:lumMod val="49000"/>
                  </a:schemeClr>
                </a:solidFill>
                <a:effectLst/>
                <a:latin typeface="Times New Roman"/>
                <a:ea typeface="Calibri"/>
                <a:cs typeface="Times New Roman"/>
              </a:rPr>
              <a:t>:</a:t>
            </a:r>
            <a:r>
              <a:rPr lang="en-US" sz="2000" kern="100">
                <a:solidFill>
                  <a:schemeClr val="accent2">
                    <a:lumMod val="49000"/>
                  </a:schemeClr>
                </a:solidFill>
                <a:effectLst/>
                <a:latin typeface="Times New Roman"/>
                <a:ea typeface="Calibri"/>
                <a:cs typeface="Times New Roman"/>
              </a:rPr>
              <a:t> Validates that the decryption process succeeds and returns the expected result when the correct password is provided.</a:t>
            </a:r>
            <a:endParaRPr lang="en-US" sz="2000" kern="0">
              <a:solidFill>
                <a:schemeClr val="accent2">
                  <a:lumMod val="49000"/>
                </a:schemeClr>
              </a:solidFill>
              <a:effectLst/>
              <a:latin typeface="Times New Roman"/>
              <a:ea typeface="Calibri"/>
              <a:cs typeface="Times New Roman"/>
            </a:endParaRPr>
          </a:p>
        </p:txBody>
      </p:sp>
      <p:sp>
        <p:nvSpPr>
          <p:cNvPr id="4" name="Title 1">
            <a:extLst>
              <a:ext uri="{FF2B5EF4-FFF2-40B4-BE49-F238E27FC236}">
                <a16:creationId xmlns:a16="http://schemas.microsoft.com/office/drawing/2014/main" id="{7C929E94-55A9-7A43-032A-A5FA773BB018}"/>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System Testing</a:t>
            </a:r>
          </a:p>
        </p:txBody>
      </p:sp>
      <p:pic>
        <p:nvPicPr>
          <p:cNvPr id="2" name="Picture 1">
            <a:extLst>
              <a:ext uri="{FF2B5EF4-FFF2-40B4-BE49-F238E27FC236}">
                <a16:creationId xmlns:a16="http://schemas.microsoft.com/office/drawing/2014/main" id="{6E56F065-B599-83C7-ED92-F82DB2EBE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012" y="3942083"/>
            <a:ext cx="9969908" cy="2231925"/>
          </a:xfrm>
          <a:prstGeom prst="rect">
            <a:avLst/>
          </a:prstGeom>
        </p:spPr>
      </p:pic>
    </p:spTree>
    <p:extLst>
      <p:ext uri="{BB962C8B-B14F-4D97-AF65-F5344CB8AC3E}">
        <p14:creationId xmlns:p14="http://schemas.microsoft.com/office/powerpoint/2010/main" val="39048968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869FF-801C-B3ED-BFF3-E7A4617E70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E2803-273E-3AD3-9998-8DDC4E4DDAC1}"/>
              </a:ext>
            </a:extLst>
          </p:cNvPr>
          <p:cNvSpPr>
            <a:spLocks noGrp="1"/>
          </p:cNvSpPr>
          <p:nvPr>
            <p:ph sz="half" idx="1"/>
          </p:nvPr>
        </p:nvSpPr>
        <p:spPr>
          <a:xfrm>
            <a:off x="681318" y="839141"/>
            <a:ext cx="10510901" cy="5192146"/>
          </a:xfrm>
        </p:spPr>
        <p:txBody>
          <a:bodyPr vert="horz" lIns="91440" tIns="45720" rIns="91440" bIns="45720" rtlCol="0" anchor="t">
            <a:noAutofit/>
          </a:bodyPr>
          <a:lstStyle/>
          <a:p>
            <a:pPr algn="ctr">
              <a:lnSpc>
                <a:spcPct val="107000"/>
              </a:lnSpc>
              <a:spcBef>
                <a:spcPts val="500"/>
              </a:spcBef>
              <a:spcAft>
                <a:spcPts val="500"/>
              </a:spcAft>
              <a:buNone/>
            </a:pPr>
            <a:r>
              <a:rPr lang="en-IN" sz="2000" b="1" kern="100">
                <a:solidFill>
                  <a:schemeClr val="accent2">
                    <a:lumMod val="49000"/>
                  </a:schemeClr>
                </a:solidFill>
                <a:effectLst/>
                <a:latin typeface="Times New Roman"/>
                <a:ea typeface="Calibri"/>
                <a:cs typeface="Times New Roman"/>
              </a:rPr>
              <a:t>INTEGRATION TESTING</a:t>
            </a:r>
            <a:endParaRPr lang="en-IN" sz="2000" kern="100">
              <a:solidFill>
                <a:schemeClr val="accent2">
                  <a:lumMod val="49000"/>
                </a:schemeClr>
              </a:solidFill>
              <a:effectLst/>
              <a:latin typeface="Times New Roman"/>
              <a:ea typeface="Calibri"/>
              <a:cs typeface="Times New Roman"/>
            </a:endParaRPr>
          </a:p>
          <a:p>
            <a:pPr>
              <a:lnSpc>
                <a:spcPct val="150000"/>
              </a:lnSpc>
              <a:spcBef>
                <a:spcPts val="500"/>
              </a:spcBef>
              <a:spcAft>
                <a:spcPts val="500"/>
              </a:spcAft>
              <a:buNone/>
            </a:pPr>
            <a:r>
              <a:rPr lang="en-IN" sz="2000" b="1" kern="0">
                <a:solidFill>
                  <a:schemeClr val="accent2">
                    <a:lumMod val="49000"/>
                  </a:schemeClr>
                </a:solidFill>
                <a:effectLst/>
                <a:latin typeface="Times New Roman"/>
                <a:ea typeface="Times New Roman" panose="02020603050405020304" pitchFamily="18" charset="0"/>
                <a:cs typeface="Times New Roman"/>
              </a:rPr>
              <a:t>Overview</a:t>
            </a:r>
            <a:r>
              <a:rPr lang="en-IN" sz="2000" b="1" kern="100">
                <a:solidFill>
                  <a:schemeClr val="accent2">
                    <a:lumMod val="49000"/>
                  </a:schemeClr>
                </a:solidFill>
                <a:latin typeface="Times New Roman"/>
                <a:ea typeface="Calibri"/>
                <a:cs typeface="Times New Roman"/>
              </a:rPr>
              <a:t>: </a:t>
            </a:r>
            <a:r>
              <a:rPr lang="en-IN" sz="2000" kern="0">
                <a:solidFill>
                  <a:schemeClr val="accent2">
                    <a:lumMod val="49000"/>
                  </a:schemeClr>
                </a:solidFill>
                <a:effectLst/>
                <a:latin typeface="Times New Roman"/>
                <a:ea typeface="Times New Roman" panose="02020603050405020304" pitchFamily="18" charset="0"/>
                <a:cs typeface="Times New Roman"/>
              </a:rPr>
              <a:t>Integration tests verify the interaction between different parts of the application, ensuring they work together as expected. In this case, the tests check if the routes of the Flask application are functioning correctly.</a:t>
            </a:r>
          </a:p>
          <a:p>
            <a:pPr marL="0" indent="0">
              <a:lnSpc>
                <a:spcPct val="150000"/>
              </a:lnSpc>
              <a:spcBef>
                <a:spcPts val="500"/>
              </a:spcBef>
              <a:spcAft>
                <a:spcPts val="500"/>
              </a:spcAft>
              <a:buNone/>
            </a:pPr>
            <a:r>
              <a:rPr lang="en-IN" sz="2000" kern="100">
                <a:solidFill>
                  <a:schemeClr val="accent2">
                    <a:lumMod val="49000"/>
                  </a:schemeClr>
                </a:solidFill>
                <a:effectLst/>
                <a:latin typeface="Times New Roman"/>
                <a:ea typeface="Calibri"/>
                <a:cs typeface="Times New Roman"/>
              </a:rPr>
              <a:t>The tests cover various scenarios, including:</a:t>
            </a:r>
            <a:endParaRPr lang="en-IN" sz="2000" kern="0">
              <a:solidFill>
                <a:schemeClr val="accent2">
                  <a:lumMod val="49000"/>
                </a:schemeClr>
              </a:solidFill>
              <a:effectLst/>
              <a:latin typeface="Times New Roman"/>
              <a:ea typeface="Calibri"/>
              <a:cs typeface="Times New Roman"/>
            </a:endParaRPr>
          </a:p>
          <a:p>
            <a:pPr>
              <a:lnSpc>
                <a:spcPct val="107000"/>
              </a:lnSpc>
              <a:spcBef>
                <a:spcPts val="500"/>
              </a:spcBef>
              <a:spcAft>
                <a:spcPts val="500"/>
              </a:spcAft>
              <a:buFont typeface="Wingdings" panose="05000000000000000000" pitchFamily="2" charset="2"/>
              <a:buChar char="ü"/>
            </a:pPr>
            <a:r>
              <a:rPr lang="en-US" sz="2000" b="1" kern="100" err="1">
                <a:solidFill>
                  <a:schemeClr val="accent2">
                    <a:lumMod val="49000"/>
                  </a:schemeClr>
                </a:solidFill>
                <a:effectLst/>
                <a:latin typeface="Times New Roman"/>
                <a:ea typeface="Calibri"/>
                <a:cs typeface="Times New Roman"/>
              </a:rPr>
              <a:t>test_index_route</a:t>
            </a:r>
            <a:r>
              <a:rPr lang="en-US" sz="2000" b="1" kern="100">
                <a:solidFill>
                  <a:schemeClr val="accent2">
                    <a:lumMod val="49000"/>
                  </a:schemeClr>
                </a:solidFill>
                <a:effectLst/>
                <a:latin typeface="Times New Roman"/>
                <a:ea typeface="Calibri"/>
                <a:cs typeface="Times New Roman"/>
              </a:rPr>
              <a:t>: </a:t>
            </a:r>
            <a:r>
              <a:rPr lang="en-US" sz="2000" kern="100">
                <a:solidFill>
                  <a:schemeClr val="accent2">
                    <a:lumMod val="49000"/>
                  </a:schemeClr>
                </a:solidFill>
                <a:effectLst/>
                <a:latin typeface="Times New Roman"/>
                <a:ea typeface="Calibri"/>
                <a:cs typeface="Times New Roman"/>
              </a:rPr>
              <a:t>Tests if the home page loads and displays the word "Encrypt", confirming the main interface is available.</a:t>
            </a:r>
          </a:p>
          <a:p>
            <a:pPr>
              <a:lnSpc>
                <a:spcPct val="107000"/>
              </a:lnSpc>
              <a:spcBef>
                <a:spcPts val="500"/>
              </a:spcBef>
              <a:spcAft>
                <a:spcPts val="500"/>
              </a:spcAft>
              <a:buFont typeface="Wingdings" panose="05000000000000000000" pitchFamily="2" charset="2"/>
              <a:buChar char="ü"/>
            </a:pPr>
            <a:r>
              <a:rPr lang="en-US" sz="2000" b="1" kern="100" err="1">
                <a:solidFill>
                  <a:schemeClr val="accent2">
                    <a:lumMod val="49000"/>
                  </a:schemeClr>
                </a:solidFill>
                <a:effectLst/>
                <a:latin typeface="Times New Roman"/>
                <a:ea typeface="Calibri"/>
                <a:cs typeface="Times New Roman"/>
              </a:rPr>
              <a:t>test_encrypt_page_get</a:t>
            </a:r>
            <a:r>
              <a:rPr lang="en-US" sz="2000" b="1" kern="100">
                <a:solidFill>
                  <a:schemeClr val="accent2">
                    <a:lumMod val="49000"/>
                  </a:schemeClr>
                </a:solidFill>
                <a:effectLst/>
                <a:latin typeface="Times New Roman"/>
                <a:ea typeface="Calibri"/>
                <a:cs typeface="Times New Roman"/>
              </a:rPr>
              <a:t>: </a:t>
            </a:r>
            <a:r>
              <a:rPr lang="en-US" sz="2000" kern="100">
                <a:solidFill>
                  <a:schemeClr val="accent2">
                    <a:lumMod val="49000"/>
                  </a:schemeClr>
                </a:solidFill>
                <a:effectLst/>
                <a:latin typeface="Times New Roman"/>
                <a:ea typeface="Calibri"/>
                <a:cs typeface="Times New Roman"/>
              </a:rPr>
              <a:t>Checks if the /encrypt page loads properly, ensuring the user can access the encryption form.</a:t>
            </a:r>
          </a:p>
          <a:p>
            <a:pPr>
              <a:lnSpc>
                <a:spcPct val="107000"/>
              </a:lnSpc>
              <a:spcBef>
                <a:spcPts val="500"/>
              </a:spcBef>
              <a:spcAft>
                <a:spcPts val="500"/>
              </a:spcAft>
              <a:buFont typeface="Wingdings" panose="05000000000000000000" pitchFamily="2" charset="2"/>
              <a:buChar char="ü"/>
            </a:pPr>
            <a:r>
              <a:rPr lang="en-US" sz="2000" b="1" kern="100" err="1">
                <a:solidFill>
                  <a:schemeClr val="accent2">
                    <a:lumMod val="49000"/>
                  </a:schemeClr>
                </a:solidFill>
                <a:latin typeface="Times New Roman"/>
                <a:ea typeface="Calibri"/>
                <a:cs typeface="Times New Roman"/>
              </a:rPr>
              <a:t>test_encrypt_post_missing_fields</a:t>
            </a:r>
            <a:r>
              <a:rPr lang="en-US" sz="2000" b="1" kern="100">
                <a:solidFill>
                  <a:schemeClr val="accent2">
                    <a:lumMod val="49000"/>
                  </a:schemeClr>
                </a:solidFill>
                <a:latin typeface="Times New Roman"/>
                <a:ea typeface="Calibri"/>
                <a:cs typeface="Times New Roman"/>
              </a:rPr>
              <a:t>: </a:t>
            </a:r>
            <a:r>
              <a:rPr lang="en-US" sz="2000" kern="100">
                <a:solidFill>
                  <a:schemeClr val="accent2">
                    <a:lumMod val="49000"/>
                  </a:schemeClr>
                </a:solidFill>
                <a:latin typeface="Times New Roman"/>
                <a:ea typeface="Calibri"/>
                <a:cs typeface="Times New Roman"/>
              </a:rPr>
              <a:t>Submits the encryption form with missing fields. Verifies that an error message ("All fields are required.") is shown. This checks input validation.</a:t>
            </a:r>
            <a:endParaRPr lang="en-US" sz="2000" kern="100">
              <a:solidFill>
                <a:schemeClr val="accent2">
                  <a:lumMod val="49000"/>
                </a:schemeClr>
              </a:solidFill>
              <a:effectLst/>
              <a:latin typeface="Times New Roman"/>
              <a:ea typeface="Calibri"/>
              <a:cs typeface="Times New Roman"/>
            </a:endParaRPr>
          </a:p>
          <a:p>
            <a:pPr marL="0" indent="0">
              <a:lnSpc>
                <a:spcPct val="150000"/>
              </a:lnSpc>
              <a:spcBef>
                <a:spcPts val="500"/>
              </a:spcBef>
              <a:spcAft>
                <a:spcPts val="500"/>
              </a:spcAft>
              <a:buNone/>
            </a:pPr>
            <a:endParaRPr lang="en-IN" sz="2000" kern="100">
              <a:solidFill>
                <a:schemeClr val="accent2">
                  <a:lumMod val="49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EEB4EBFD-8F8B-6320-1063-6985E98258E6}"/>
              </a:ext>
            </a:extLst>
          </p:cNvPr>
          <p:cNvSpPr txBox="1">
            <a:spLocks/>
          </p:cNvSpPr>
          <p:nvPr/>
        </p:nvSpPr>
        <p:spPr>
          <a:xfrm>
            <a:off x="681318" y="133707"/>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System Testing</a:t>
            </a:r>
          </a:p>
        </p:txBody>
      </p:sp>
    </p:spTree>
    <p:extLst>
      <p:ext uri="{BB962C8B-B14F-4D97-AF65-F5344CB8AC3E}">
        <p14:creationId xmlns:p14="http://schemas.microsoft.com/office/powerpoint/2010/main" val="37702026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7BA05-5F8C-CA22-59A2-C590A1AC26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82D7A-08F0-D936-53E1-A11C16E6A7AA}"/>
              </a:ext>
            </a:extLst>
          </p:cNvPr>
          <p:cNvSpPr>
            <a:spLocks noGrp="1"/>
          </p:cNvSpPr>
          <p:nvPr>
            <p:ph sz="half" idx="1"/>
          </p:nvPr>
        </p:nvSpPr>
        <p:spPr>
          <a:xfrm>
            <a:off x="838200" y="1140542"/>
            <a:ext cx="10970342" cy="5036421"/>
          </a:xfrm>
        </p:spPr>
        <p:txBody>
          <a:bodyPr vert="horz" lIns="91440" tIns="45720" rIns="91440" bIns="45720" rtlCol="0" anchor="t">
            <a:normAutofit/>
          </a:bodyPr>
          <a:lstStyle/>
          <a:p>
            <a:pPr>
              <a:lnSpc>
                <a:spcPct val="107000"/>
              </a:lnSpc>
              <a:spcBef>
                <a:spcPts val="500"/>
              </a:spcBef>
              <a:spcAft>
                <a:spcPts val="500"/>
              </a:spcAft>
              <a:buFont typeface="Wingdings" panose="05000000000000000000" pitchFamily="2" charset="2"/>
              <a:buChar char="ü"/>
            </a:pPr>
            <a:r>
              <a:rPr lang="en-US" sz="2000" b="1" kern="100" err="1">
                <a:solidFill>
                  <a:schemeClr val="accent2">
                    <a:lumMod val="49000"/>
                  </a:schemeClr>
                </a:solidFill>
                <a:effectLst/>
                <a:latin typeface="Times New Roman"/>
                <a:ea typeface="Calibri"/>
                <a:cs typeface="Times New Roman"/>
              </a:rPr>
              <a:t>test_decrypt_page_get</a:t>
            </a:r>
            <a:r>
              <a:rPr lang="en-US" sz="2000" b="1" kern="100">
                <a:solidFill>
                  <a:schemeClr val="accent2">
                    <a:lumMod val="49000"/>
                  </a:schemeClr>
                </a:solidFill>
                <a:effectLst/>
                <a:latin typeface="Times New Roman"/>
                <a:ea typeface="Calibri"/>
                <a:cs typeface="Times New Roman"/>
              </a:rPr>
              <a:t>: </a:t>
            </a:r>
            <a:r>
              <a:rPr lang="en-US" sz="2000" kern="100">
                <a:solidFill>
                  <a:schemeClr val="accent2">
                    <a:lumMod val="49000"/>
                  </a:schemeClr>
                </a:solidFill>
                <a:effectLst/>
                <a:latin typeface="Times New Roman"/>
                <a:ea typeface="Calibri"/>
                <a:cs typeface="Times New Roman"/>
              </a:rPr>
              <a:t>Checks if the /decrypt page loads and contains the word "Decrypt", confirming the decryption form is available.</a:t>
            </a:r>
          </a:p>
          <a:p>
            <a:pPr>
              <a:lnSpc>
                <a:spcPct val="107000"/>
              </a:lnSpc>
              <a:spcBef>
                <a:spcPts val="500"/>
              </a:spcBef>
              <a:spcAft>
                <a:spcPts val="500"/>
              </a:spcAft>
              <a:buFont typeface="Wingdings" panose="05000000000000000000" pitchFamily="2" charset="2"/>
              <a:buChar char="ü"/>
            </a:pPr>
            <a:r>
              <a:rPr lang="en-US" sz="2000" b="1" kern="100" err="1">
                <a:solidFill>
                  <a:schemeClr val="accent2">
                    <a:lumMod val="49000"/>
                  </a:schemeClr>
                </a:solidFill>
                <a:effectLst/>
                <a:latin typeface="Times New Roman"/>
                <a:ea typeface="Calibri"/>
                <a:cs typeface="Times New Roman"/>
              </a:rPr>
              <a:t>test_decrypt_post_missing_fields</a:t>
            </a:r>
            <a:r>
              <a:rPr lang="en-US" sz="2000" b="1" kern="100">
                <a:solidFill>
                  <a:schemeClr val="accent2">
                    <a:lumMod val="49000"/>
                  </a:schemeClr>
                </a:solidFill>
                <a:effectLst/>
                <a:latin typeface="Times New Roman"/>
                <a:ea typeface="Calibri"/>
                <a:cs typeface="Times New Roman"/>
              </a:rPr>
              <a:t>: </a:t>
            </a:r>
            <a:r>
              <a:rPr lang="en-US" sz="2000" kern="100">
                <a:solidFill>
                  <a:schemeClr val="accent2">
                    <a:lumMod val="49000"/>
                  </a:schemeClr>
                </a:solidFill>
                <a:effectLst/>
                <a:latin typeface="Times New Roman"/>
                <a:ea typeface="Calibri"/>
                <a:cs typeface="Times New Roman"/>
              </a:rPr>
              <a:t>Submits the decryption form with missing data. Ensures the error message is shown, confirming validation works correctly.</a:t>
            </a:r>
            <a:endParaRPr lang="en-IN" sz="2000" kern="100">
              <a:solidFill>
                <a:schemeClr val="accent2">
                  <a:lumMod val="49000"/>
                </a:schemeClr>
              </a:solidFill>
              <a:effectLst/>
              <a:latin typeface="Times New Roman"/>
              <a:ea typeface="Calibri"/>
              <a:cs typeface="Times New Roman"/>
            </a:endParaRPr>
          </a:p>
        </p:txBody>
      </p:sp>
      <p:sp>
        <p:nvSpPr>
          <p:cNvPr id="4" name="Title 1">
            <a:extLst>
              <a:ext uri="{FF2B5EF4-FFF2-40B4-BE49-F238E27FC236}">
                <a16:creationId xmlns:a16="http://schemas.microsoft.com/office/drawing/2014/main" id="{88CD0C40-95CB-B74D-7D6F-BBE2F093EE6E}"/>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System Testing</a:t>
            </a:r>
          </a:p>
        </p:txBody>
      </p:sp>
      <p:pic>
        <p:nvPicPr>
          <p:cNvPr id="5" name="Picture 4">
            <a:extLst>
              <a:ext uri="{FF2B5EF4-FFF2-40B4-BE49-F238E27FC236}">
                <a16:creationId xmlns:a16="http://schemas.microsoft.com/office/drawing/2014/main" id="{84621247-A25B-23B3-09F0-C9B901BF3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814" y="2724476"/>
            <a:ext cx="10014371" cy="2743343"/>
          </a:xfrm>
          <a:prstGeom prst="rect">
            <a:avLst/>
          </a:prstGeom>
        </p:spPr>
      </p:pic>
    </p:spTree>
    <p:extLst>
      <p:ext uri="{BB962C8B-B14F-4D97-AF65-F5344CB8AC3E}">
        <p14:creationId xmlns:p14="http://schemas.microsoft.com/office/powerpoint/2010/main" val="286056992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FEB40-ABA6-7C00-3655-3DC03D585B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BD957-5672-3F46-3B99-9E5D0B50FB7A}"/>
              </a:ext>
            </a:extLst>
          </p:cNvPr>
          <p:cNvSpPr>
            <a:spLocks noGrp="1"/>
          </p:cNvSpPr>
          <p:nvPr>
            <p:ph sz="half" idx="1"/>
          </p:nvPr>
        </p:nvSpPr>
        <p:spPr>
          <a:xfrm>
            <a:off x="614082" y="895170"/>
            <a:ext cx="10735019" cy="5073445"/>
          </a:xfrm>
        </p:spPr>
        <p:txBody>
          <a:bodyPr vert="horz" lIns="91440" tIns="45720" rIns="91440" bIns="45720" rtlCol="0" anchor="t">
            <a:noAutofit/>
          </a:bodyPr>
          <a:lstStyle/>
          <a:p>
            <a:pPr marL="342900" lvl="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Implement secure password hashing</a:t>
            </a:r>
            <a:r>
              <a:rPr lang="en-IN" sz="2000" kern="100">
                <a:solidFill>
                  <a:schemeClr val="accent2">
                    <a:lumMod val="49000"/>
                  </a:schemeClr>
                </a:solidFill>
                <a:effectLst/>
                <a:latin typeface="Times New Roman"/>
                <a:ea typeface="Calibri"/>
                <a:cs typeface="Times New Roman"/>
              </a:rPr>
              <a:t> using libraries like </a:t>
            </a:r>
            <a:r>
              <a:rPr lang="en-IN" sz="2000" kern="100" err="1">
                <a:solidFill>
                  <a:schemeClr val="accent2">
                    <a:lumMod val="49000"/>
                  </a:schemeClr>
                </a:solidFill>
                <a:effectLst/>
                <a:latin typeface="Times New Roman"/>
                <a:ea typeface="Calibri"/>
                <a:cs typeface="Times New Roman"/>
              </a:rPr>
              <a:t>bcrypt</a:t>
            </a:r>
            <a:r>
              <a:rPr lang="en-IN" sz="2000" kern="100">
                <a:solidFill>
                  <a:schemeClr val="accent2">
                    <a:lumMod val="49000"/>
                  </a:schemeClr>
                </a:solidFill>
                <a:effectLst/>
                <a:latin typeface="Times New Roman"/>
                <a:ea typeface="Calibri"/>
                <a:cs typeface="Times New Roman"/>
              </a:rPr>
              <a:t> to protect stored passwords.</a:t>
            </a:r>
          </a:p>
          <a:p>
            <a:pPr marL="342900" lvl="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Add user authentication and registration</a:t>
            </a:r>
            <a:r>
              <a:rPr lang="en-IN" sz="2000" kern="100">
                <a:solidFill>
                  <a:schemeClr val="accent2">
                    <a:lumMod val="49000"/>
                  </a:schemeClr>
                </a:solidFill>
                <a:effectLst/>
                <a:latin typeface="Times New Roman"/>
                <a:ea typeface="Calibri"/>
                <a:cs typeface="Times New Roman"/>
              </a:rPr>
              <a:t> to manage access and associate encrypted images with user accounts.</a:t>
            </a:r>
          </a:p>
          <a:p>
            <a:pPr marL="342900" lvl="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Integrate message encryption (e.g., AES)</a:t>
            </a:r>
            <a:r>
              <a:rPr lang="en-IN" sz="2000" kern="100">
                <a:solidFill>
                  <a:schemeClr val="accent2">
                    <a:lumMod val="49000"/>
                  </a:schemeClr>
                </a:solidFill>
                <a:effectLst/>
                <a:latin typeface="Times New Roman"/>
                <a:ea typeface="Calibri"/>
                <a:cs typeface="Times New Roman"/>
              </a:rPr>
              <a:t> before embedding to ensure message confidentiality even if extracted.</a:t>
            </a:r>
          </a:p>
          <a:p>
            <a:pPr marL="342900" lvl="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Introduce dynamic message capacity checks</a:t>
            </a:r>
            <a:r>
              <a:rPr lang="en-IN" sz="2000" kern="100">
                <a:solidFill>
                  <a:schemeClr val="accent2">
                    <a:lumMod val="49000"/>
                  </a:schemeClr>
                </a:solidFill>
                <a:effectLst/>
                <a:latin typeface="Times New Roman"/>
                <a:ea typeface="Calibri"/>
                <a:cs typeface="Times New Roman"/>
              </a:rPr>
              <a:t> based on image size and format before encryption.</a:t>
            </a:r>
          </a:p>
          <a:p>
            <a:pPr marL="342900" lvl="0" indent="-342900">
              <a:lnSpc>
                <a:spcPct val="107000"/>
              </a:lnSpc>
              <a:spcAft>
                <a:spcPts val="800"/>
              </a:spcAft>
              <a:buFont typeface="+mj-lt"/>
              <a:buAutoNum type="arabicPeriod"/>
              <a:tabLst>
                <a:tab pos="457200" algn="l"/>
              </a:tabLst>
            </a:pPr>
            <a:r>
              <a:rPr lang="en-IN" sz="2000" b="1">
                <a:solidFill>
                  <a:schemeClr val="accent2">
                    <a:lumMod val="49000"/>
                  </a:schemeClr>
                </a:solidFill>
                <a:effectLst/>
                <a:latin typeface="Times New Roman"/>
                <a:ea typeface="Calibri"/>
                <a:cs typeface="Times New Roman"/>
              </a:rPr>
              <a:t>Enhance logging and monitoring</a:t>
            </a:r>
            <a:r>
              <a:rPr lang="en-IN" sz="2000">
                <a:solidFill>
                  <a:schemeClr val="accent2">
                    <a:lumMod val="49000"/>
                  </a:schemeClr>
                </a:solidFill>
                <a:effectLst/>
                <a:latin typeface="Times New Roman"/>
                <a:ea typeface="Calibri"/>
                <a:cs typeface="Times New Roman"/>
              </a:rPr>
              <a:t> using Python's logging module or tools like Sentry for better debugging and error tracking</a:t>
            </a:r>
          </a:p>
          <a:p>
            <a:pPr marL="34290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Develop a comprehensive history system</a:t>
            </a:r>
            <a:r>
              <a:rPr lang="en-IN" sz="2000" kern="100">
                <a:solidFill>
                  <a:schemeClr val="accent2">
                    <a:lumMod val="49000"/>
                  </a:schemeClr>
                </a:solidFill>
                <a:effectLst/>
                <a:latin typeface="Times New Roman"/>
                <a:ea typeface="Calibri"/>
                <a:cs typeface="Times New Roman"/>
              </a:rPr>
              <a:t> to allow users to view, download, and manage previously encrypted images.</a:t>
            </a:r>
            <a:endParaRPr lang="en-IN" sz="2000" kern="100">
              <a:solidFill>
                <a:schemeClr val="accent2">
                  <a:lumMod val="49000"/>
                </a:schemeClr>
              </a:solidFill>
              <a:latin typeface="Times New Roman"/>
              <a:ea typeface="Calibri"/>
              <a:cs typeface="Times New Roman"/>
            </a:endParaRPr>
          </a:p>
          <a:p>
            <a:pPr marL="342900" indent="-342900">
              <a:lnSpc>
                <a:spcPct val="107000"/>
              </a:lnSpc>
              <a:spcAft>
                <a:spcPts val="800"/>
              </a:spcAft>
              <a:buFont typeface="+mj-lt"/>
              <a:buAutoNum type="arabicPeriod"/>
              <a:tabLst>
                <a:tab pos="457200" algn="l"/>
              </a:tabLst>
            </a:pPr>
            <a:r>
              <a:rPr lang="en-IN" sz="2000" b="1" kern="100">
                <a:solidFill>
                  <a:schemeClr val="accent2">
                    <a:lumMod val="49000"/>
                  </a:schemeClr>
                </a:solidFill>
                <a:effectLst/>
                <a:latin typeface="Times New Roman"/>
                <a:ea typeface="Calibri"/>
                <a:cs typeface="Times New Roman"/>
              </a:rPr>
              <a:t>Apply brute-force protection</a:t>
            </a:r>
            <a:r>
              <a:rPr lang="en-IN" sz="2000" kern="100">
                <a:solidFill>
                  <a:schemeClr val="accent2">
                    <a:lumMod val="49000"/>
                  </a:schemeClr>
                </a:solidFill>
                <a:effectLst/>
                <a:latin typeface="Times New Roman"/>
                <a:ea typeface="Calibri"/>
                <a:cs typeface="Times New Roman"/>
              </a:rPr>
              <a:t> by implementing rate limiting, captcha, and logging failed decryption attempts.</a:t>
            </a:r>
          </a:p>
        </p:txBody>
      </p:sp>
      <p:sp>
        <p:nvSpPr>
          <p:cNvPr id="4" name="Title 1">
            <a:extLst>
              <a:ext uri="{FF2B5EF4-FFF2-40B4-BE49-F238E27FC236}">
                <a16:creationId xmlns:a16="http://schemas.microsoft.com/office/drawing/2014/main" id="{3D7A19AA-A68B-DC57-ED7B-8DA7D8AA5DAB}"/>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Future Scope</a:t>
            </a:r>
          </a:p>
        </p:txBody>
      </p:sp>
    </p:spTree>
    <p:extLst>
      <p:ext uri="{BB962C8B-B14F-4D97-AF65-F5344CB8AC3E}">
        <p14:creationId xmlns:p14="http://schemas.microsoft.com/office/powerpoint/2010/main" val="360915079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2E77E-4A2E-362B-9F2B-5FDB5FD1CB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67C571-F855-72E9-B50E-4D82C9E30636}"/>
              </a:ext>
            </a:extLst>
          </p:cNvPr>
          <p:cNvSpPr>
            <a:spLocks noGrp="1"/>
          </p:cNvSpPr>
          <p:nvPr>
            <p:ph sz="half" idx="1"/>
          </p:nvPr>
        </p:nvSpPr>
        <p:spPr>
          <a:xfrm>
            <a:off x="838200" y="1119288"/>
            <a:ext cx="10152313" cy="5140680"/>
          </a:xfrm>
        </p:spPr>
        <p:txBody>
          <a:bodyPr vert="horz" lIns="91440" tIns="45720" rIns="91440" bIns="45720" rtlCol="0" anchor="t">
            <a:noAutofit/>
          </a:bodyPr>
          <a:lstStyle/>
          <a:p>
            <a:pPr>
              <a:spcBef>
                <a:spcPts val="500"/>
              </a:spcBef>
              <a:spcAft>
                <a:spcPts val="500"/>
              </a:spcAft>
              <a:buNone/>
            </a:pPr>
            <a:r>
              <a:rPr lang="en-IN" sz="2000" kern="0">
                <a:solidFill>
                  <a:schemeClr val="accent2">
                    <a:lumMod val="49000"/>
                  </a:schemeClr>
                </a:solidFill>
                <a:effectLst/>
                <a:latin typeface="Times New Roman"/>
                <a:ea typeface="Times New Roman" panose="02020603050405020304" pitchFamily="18" charset="0"/>
                <a:cs typeface="Calibri"/>
              </a:rPr>
              <a:t>This steganography project successfully implements a secure message-hiding system within</a:t>
            </a:r>
          </a:p>
          <a:p>
            <a:pPr>
              <a:spcBef>
                <a:spcPts val="500"/>
              </a:spcBef>
              <a:spcAft>
                <a:spcPts val="500"/>
              </a:spcAft>
              <a:buNone/>
            </a:pPr>
            <a:r>
              <a:rPr lang="en-IN" sz="2000" kern="0">
                <a:solidFill>
                  <a:schemeClr val="accent2">
                    <a:lumMod val="49000"/>
                  </a:schemeClr>
                </a:solidFill>
                <a:effectLst/>
                <a:latin typeface="Times New Roman"/>
                <a:ea typeface="Times New Roman" panose="02020603050405020304" pitchFamily="18" charset="0"/>
                <a:cs typeface="Calibri"/>
              </a:rPr>
              <a:t>digital images using Flask and OpenCV. The application provides an end-to-end solution for</a:t>
            </a:r>
          </a:p>
          <a:p>
            <a:pPr>
              <a:spcBef>
                <a:spcPts val="500"/>
              </a:spcBef>
              <a:spcAft>
                <a:spcPts val="500"/>
              </a:spcAft>
              <a:buNone/>
            </a:pPr>
            <a:r>
              <a:rPr lang="en-IN" sz="2000" kern="0">
                <a:solidFill>
                  <a:schemeClr val="accent2">
                    <a:lumMod val="49000"/>
                  </a:schemeClr>
                </a:solidFill>
                <a:effectLst/>
                <a:latin typeface="Times New Roman"/>
                <a:ea typeface="Times New Roman" panose="02020603050405020304" pitchFamily="18" charset="0"/>
                <a:cs typeface="Calibri"/>
              </a:rPr>
              <a:t>covert communication through an intuitive web interface.</a:t>
            </a:r>
            <a:endParaRPr lang="en-IN" sz="2000" kern="100">
              <a:solidFill>
                <a:schemeClr val="accent2">
                  <a:lumMod val="49000"/>
                </a:schemeClr>
              </a:solidFill>
              <a:effectLst/>
              <a:latin typeface="Times New Roman"/>
              <a:ea typeface="Calibri" panose="020F0502020204030204" pitchFamily="34" charset="0"/>
              <a:cs typeface="Calibri"/>
            </a:endParaRPr>
          </a:p>
          <a:p>
            <a:pPr marL="342900" lvl="0" indent="-342900">
              <a:lnSpc>
                <a:spcPct val="150000"/>
              </a:lnSpc>
              <a:spcBef>
                <a:spcPts val="500"/>
              </a:spcBef>
              <a:spcAft>
                <a:spcPts val="500"/>
              </a:spcAft>
              <a:buFont typeface="Symbol" panose="05050102010706020507" pitchFamily="18" charset="2"/>
              <a:buChar char=""/>
            </a:pPr>
            <a:r>
              <a:rPr lang="en-IN" sz="2000" b="1" kern="0">
                <a:solidFill>
                  <a:schemeClr val="accent2">
                    <a:lumMod val="49000"/>
                  </a:schemeClr>
                </a:solidFill>
                <a:effectLst/>
                <a:latin typeface="Times New Roman"/>
                <a:ea typeface="Times New Roman" panose="02020603050405020304" pitchFamily="18" charset="0"/>
                <a:cs typeface="Calibri"/>
              </a:rPr>
              <a:t>Core Achievements:</a:t>
            </a:r>
            <a:r>
              <a:rPr lang="en-IN" sz="2000" kern="0">
                <a:solidFill>
                  <a:schemeClr val="accent2">
                    <a:lumMod val="49000"/>
                  </a:schemeClr>
                </a:solidFill>
                <a:effectLst/>
                <a:latin typeface="Times New Roman"/>
                <a:ea typeface="Times New Roman" panose="02020603050405020304" pitchFamily="18" charset="0"/>
                <a:cs typeface="Calibri"/>
              </a:rPr>
              <a:t> The system effectively demonstrates LSB (Least Significant Bit) steganography techniques while maintaining image integrity. Password protection and MySQL database integration ensure secure data handling and access control.</a:t>
            </a:r>
            <a:endParaRPr lang="en-IN" sz="2000" kern="100">
              <a:solidFill>
                <a:schemeClr val="accent2">
                  <a:lumMod val="49000"/>
                </a:schemeClr>
              </a:solidFill>
              <a:effectLst/>
              <a:latin typeface="Times New Roman"/>
              <a:ea typeface="Calibri" panose="020F0502020204030204" pitchFamily="34" charset="0"/>
              <a:cs typeface="Calibri"/>
            </a:endParaRPr>
          </a:p>
          <a:p>
            <a:pPr marL="342900" lvl="0" indent="-342900">
              <a:lnSpc>
                <a:spcPct val="150000"/>
              </a:lnSpc>
              <a:spcBef>
                <a:spcPts val="500"/>
              </a:spcBef>
              <a:spcAft>
                <a:spcPts val="500"/>
              </a:spcAft>
              <a:buFont typeface="Symbol" panose="05050102010706020507" pitchFamily="18" charset="2"/>
              <a:buChar char=""/>
            </a:pPr>
            <a:r>
              <a:rPr lang="en-IN" sz="2000" b="1" kern="0">
                <a:solidFill>
                  <a:schemeClr val="accent2">
                    <a:lumMod val="49000"/>
                  </a:schemeClr>
                </a:solidFill>
                <a:effectLst/>
                <a:latin typeface="Times New Roman"/>
                <a:ea typeface="Times New Roman" panose="02020603050405020304" pitchFamily="18" charset="0"/>
                <a:cs typeface="Calibri"/>
              </a:rPr>
              <a:t>Technical Validation: </a:t>
            </a:r>
            <a:r>
              <a:rPr lang="en-IN" sz="2000" kern="0">
                <a:solidFill>
                  <a:schemeClr val="accent2">
                    <a:lumMod val="49000"/>
                  </a:schemeClr>
                </a:solidFill>
                <a:effectLst/>
                <a:latin typeface="Times New Roman"/>
                <a:ea typeface="Times New Roman" panose="02020603050405020304" pitchFamily="18" charset="0"/>
                <a:cs typeface="Calibri"/>
              </a:rPr>
              <a:t>Comprehensive unit and integration testing confirms the reliability of both encryption/decryption workflows and system components. The project serves as a functional proof-of-concept for practical steganography applications.</a:t>
            </a:r>
            <a:endParaRPr lang="en-IN" sz="2000" kern="100">
              <a:solidFill>
                <a:schemeClr val="accent2">
                  <a:lumMod val="49000"/>
                </a:schemeClr>
              </a:solidFill>
              <a:effectLst/>
              <a:latin typeface="Times New Roman"/>
              <a:ea typeface="Calibri" panose="020F0502020204030204" pitchFamily="34" charset="0"/>
              <a:cs typeface="Calibri"/>
            </a:endParaRPr>
          </a:p>
        </p:txBody>
      </p:sp>
      <p:sp>
        <p:nvSpPr>
          <p:cNvPr id="4" name="Title 1">
            <a:extLst>
              <a:ext uri="{FF2B5EF4-FFF2-40B4-BE49-F238E27FC236}">
                <a16:creationId xmlns:a16="http://schemas.microsoft.com/office/drawing/2014/main" id="{DCB13BF1-B1F8-FD56-7E62-82637E6ADB1C}"/>
              </a:ext>
            </a:extLst>
          </p:cNvPr>
          <p:cNvSpPr txBox="1">
            <a:spLocks/>
          </p:cNvSpPr>
          <p:nvPr/>
        </p:nvSpPr>
        <p:spPr>
          <a:xfrm>
            <a:off x="838200" y="256971"/>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accent2">
                    <a:lumMod val="49000"/>
                  </a:schemeClr>
                </a:solidFill>
                <a:latin typeface="Times New Roman"/>
                <a:cs typeface="Times New Roman"/>
              </a:rPr>
              <a:t>Conclusion</a:t>
            </a:r>
          </a:p>
        </p:txBody>
      </p:sp>
    </p:spTree>
    <p:extLst>
      <p:ext uri="{BB962C8B-B14F-4D97-AF65-F5344CB8AC3E}">
        <p14:creationId xmlns:p14="http://schemas.microsoft.com/office/powerpoint/2010/main" val="24898778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8B7B-352C-6B26-E177-9F135E0FED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3705F2-26DF-2C5F-7EE5-2A17107D378B}"/>
              </a:ext>
            </a:extLst>
          </p:cNvPr>
          <p:cNvSpPr>
            <a:spLocks noGrp="1"/>
          </p:cNvSpPr>
          <p:nvPr>
            <p:ph sz="half" idx="1"/>
          </p:nvPr>
        </p:nvSpPr>
        <p:spPr>
          <a:xfrm>
            <a:off x="838200" y="958648"/>
            <a:ext cx="10970342" cy="5166850"/>
          </a:xfrm>
        </p:spPr>
        <p:txBody>
          <a:bodyPr>
            <a:noAutofit/>
          </a:bodyPr>
          <a:lstStyle/>
          <a:p>
            <a:pPr>
              <a:lnSpc>
                <a:spcPct val="150000"/>
              </a:lnSpc>
              <a:spcBef>
                <a:spcPts val="500"/>
              </a:spcBef>
              <a:spcAft>
                <a:spcPts val="500"/>
              </a:spcAft>
              <a:buFont typeface="Symbol" panose="05050102010706020507" pitchFamily="18" charset="2"/>
              <a:buChar char=""/>
            </a:pPr>
            <a:r>
              <a:rPr lang="en-IN" dirty="0"/>
              <a:t>BASE paper : </a:t>
            </a:r>
            <a:r>
              <a:rPr lang="en-IN" u="sng" dirty="0">
                <a:solidFill>
                  <a:schemeClr val="accent1">
                    <a:lumMod val="50000"/>
                  </a:schemeClr>
                </a:solidFill>
                <a:hlinkClick r:id="rId2">
                  <a:extLst>
                    <a:ext uri="{A12FA001-AC4F-418D-AE19-62706E023703}">
                      <ahyp:hlinkClr xmlns:ahyp="http://schemas.microsoft.com/office/drawing/2018/hyperlinkcolor" val="tx"/>
                    </a:ext>
                  </a:extLst>
                </a:hlinkClick>
              </a:rPr>
              <a:t>IRJET-V7I5304.pdf</a:t>
            </a:r>
            <a:endParaRPr lang="en-IN" sz="1800" u="sng"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http://www.w3schools.com/html/html_intro.asp</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http://www.Udemy.com/css/cssbackground.asp</a:t>
            </a:r>
            <a:r>
              <a:rPr lang="en-IN" sz="1800"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http://www.w3schools.com/js/js_datatypes.asp</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ChatGPT</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7">
                  <a:extLst>
                    <a:ext uri="{A12FA001-AC4F-418D-AE19-62706E023703}">
                      <ahyp:hlinkClr xmlns:ahyp="http://schemas.microsoft.com/office/drawing/2018/hyperlinkcolor" val="tx"/>
                    </a:ext>
                  </a:extLst>
                </a:hlinkClick>
              </a:rPr>
              <a:t>What is Steganography? | </a:t>
            </a:r>
            <a:r>
              <a:rPr lang="en-IN" sz="1800" u="sng" kern="100" dirty="0" err="1">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7">
                  <a:extLst>
                    <a:ext uri="{A12FA001-AC4F-418D-AE19-62706E023703}">
                      <ahyp:hlinkClr xmlns:ahyp="http://schemas.microsoft.com/office/drawing/2018/hyperlinkcolor" val="tx"/>
                    </a:ext>
                  </a:extLst>
                </a:hlinkClick>
              </a:rPr>
              <a:t>GeeksforGeeks</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8">
                  <a:extLst>
                    <a:ext uri="{A12FA001-AC4F-418D-AE19-62706E023703}">
                      <ahyp:hlinkClr xmlns:ahyp="http://schemas.microsoft.com/office/drawing/2018/hyperlinkcolor" val="tx"/>
                    </a:ext>
                  </a:extLst>
                </a:hlinkClick>
              </a:rPr>
              <a:t>Flask Tutorial | </a:t>
            </a:r>
            <a:r>
              <a:rPr lang="en-IN" sz="1800" u="sng" kern="100" dirty="0" err="1">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8">
                  <a:extLst>
                    <a:ext uri="{A12FA001-AC4F-418D-AE19-62706E023703}">
                      <ahyp:hlinkClr xmlns:ahyp="http://schemas.microsoft.com/office/drawing/2018/hyperlinkcolor" val="tx"/>
                    </a:ext>
                  </a:extLst>
                </a:hlinkClick>
              </a:rPr>
              <a:t>GeeksforGeeks</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9">
                  <a:extLst>
                    <a:ext uri="{A12FA001-AC4F-418D-AE19-62706E023703}">
                      <ahyp:hlinkClr xmlns:ahyp="http://schemas.microsoft.com/office/drawing/2018/hyperlinkcolor" val="tx"/>
                    </a:ext>
                  </a:extLst>
                </a:hlinkClick>
              </a:rPr>
              <a:t>OpenCV Tutorial in Python | </a:t>
            </a:r>
            <a:r>
              <a:rPr lang="en-IN" sz="1800" u="sng" kern="100" dirty="0" err="1">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9">
                  <a:extLst>
                    <a:ext uri="{A12FA001-AC4F-418D-AE19-62706E023703}">
                      <ahyp:hlinkClr xmlns:ahyp="http://schemas.microsoft.com/office/drawing/2018/hyperlinkcolor" val="tx"/>
                    </a:ext>
                  </a:extLst>
                </a:hlinkClick>
              </a:rPr>
              <a:t>GeeksforGeeks</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marL="342900" lvl="0" indent="-342900">
              <a:lnSpc>
                <a:spcPct val="150000"/>
              </a:lnSpc>
              <a:spcBef>
                <a:spcPts val="500"/>
              </a:spcBef>
              <a:spcAft>
                <a:spcPts val="500"/>
              </a:spcAft>
              <a:buFont typeface="Symbol" panose="05050102010706020507" pitchFamily="18" charset="2"/>
              <a:buChar char=""/>
            </a:pPr>
            <a:r>
              <a:rPr lang="en-IN" sz="1800" u="sng"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10">
                  <a:extLst>
                    <a:ext uri="{A12FA001-AC4F-418D-AE19-62706E023703}">
                      <ahyp:hlinkClr xmlns:ahyp="http://schemas.microsoft.com/office/drawing/2018/hyperlinkcolor" val="tx"/>
                    </a:ext>
                  </a:extLst>
                </a:hlinkClick>
              </a:rPr>
              <a:t>Connect MySQL database using MySQL-Connector Python | </a:t>
            </a:r>
            <a:r>
              <a:rPr lang="en-IN" sz="1800" u="sng" kern="100" dirty="0" err="1">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hlinkClick r:id="rId10">
                  <a:extLst>
                    <a:ext uri="{A12FA001-AC4F-418D-AE19-62706E023703}">
                      <ahyp:hlinkClr xmlns:ahyp="http://schemas.microsoft.com/office/drawing/2018/hyperlinkcolor" val="tx"/>
                    </a:ext>
                  </a:extLst>
                </a:hlinkClick>
              </a:rPr>
              <a:t>GeeksforGeeks</a:t>
            </a:r>
            <a:endParaRPr lang="en-IN" sz="1800" u="sng"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a:p>
            <a:pPr lvl="0">
              <a:lnSpc>
                <a:spcPct val="150000"/>
              </a:lnSpc>
              <a:spcBef>
                <a:spcPts val="500"/>
              </a:spcBef>
              <a:spcAft>
                <a:spcPts val="500"/>
              </a:spcAft>
              <a:buFont typeface="Symbol" panose="05050102010706020507" pitchFamily="18" charset="2"/>
              <a:buChar char=""/>
            </a:pPr>
            <a:r>
              <a:rPr lang="en-IN" dirty="0">
                <a:solidFill>
                  <a:schemeClr val="accent1">
                    <a:lumMod val="50000"/>
                  </a:schemeClr>
                </a:solidFill>
                <a:hlinkClick r:id="rId11">
                  <a:extLst>
                    <a:ext uri="{A12FA001-AC4F-418D-AE19-62706E023703}">
                      <ahyp:hlinkClr xmlns:ahyp="http://schemas.microsoft.com/office/drawing/2018/hyperlinkcolor" val="tx"/>
                    </a:ext>
                  </a:extLst>
                </a:hlinkClick>
              </a:rPr>
              <a:t>Python Pillow Tutorial</a:t>
            </a:r>
            <a:endParaRPr lang="en-IN" sz="1800" kern="100" dirty="0">
              <a:solidFill>
                <a:schemeClr val="accent1">
                  <a:lumMod val="50000"/>
                </a:schemeClr>
              </a:solidFill>
              <a:effectLst/>
              <a:latin typeface="Calibri" panose="020F0502020204030204" pitchFamily="34" charset="0"/>
              <a:ea typeface="Calibri" panose="020F0502020204030204" pitchFamily="34" charset="0"/>
              <a:cs typeface="Gautami" panose="020B0502040204020203" pitchFamily="34" charset="0"/>
            </a:endParaRPr>
          </a:p>
        </p:txBody>
      </p:sp>
      <p:sp>
        <p:nvSpPr>
          <p:cNvPr id="4" name="Title 1">
            <a:extLst>
              <a:ext uri="{FF2B5EF4-FFF2-40B4-BE49-F238E27FC236}">
                <a16:creationId xmlns:a16="http://schemas.microsoft.com/office/drawing/2014/main" id="{CF37703B-99A9-F25F-304C-96477688D1D3}"/>
              </a:ext>
            </a:extLst>
          </p:cNvPr>
          <p:cNvSpPr txBox="1">
            <a:spLocks/>
          </p:cNvSpPr>
          <p:nvPr/>
        </p:nvSpPr>
        <p:spPr>
          <a:xfrm>
            <a:off x="838200" y="256972"/>
            <a:ext cx="10515600" cy="70167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solidFill>
                  <a:schemeClr val="accent2">
                    <a:lumMod val="49000"/>
                  </a:schemeClr>
                </a:solidFill>
                <a:latin typeface="Times New Roman"/>
                <a:cs typeface="Times New Roman"/>
              </a:rPr>
              <a:t>References</a:t>
            </a:r>
          </a:p>
        </p:txBody>
      </p:sp>
    </p:spTree>
    <p:extLst>
      <p:ext uri="{BB962C8B-B14F-4D97-AF65-F5344CB8AC3E}">
        <p14:creationId xmlns:p14="http://schemas.microsoft.com/office/powerpoint/2010/main" val="40440379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F39B85-4A4E-61BA-AF96-5E99FB75C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2" name="Content Placeholder 2">
            <a:extLst>
              <a:ext uri="{FF2B5EF4-FFF2-40B4-BE49-F238E27FC236}">
                <a16:creationId xmlns:a16="http://schemas.microsoft.com/office/drawing/2014/main" id="{8E3BA135-BD49-7B14-E1E6-2F4EBC918949}"/>
              </a:ext>
            </a:extLst>
          </p:cNvPr>
          <p:cNvSpPr txBox="1">
            <a:spLocks/>
          </p:cNvSpPr>
          <p:nvPr/>
        </p:nvSpPr>
        <p:spPr>
          <a:xfrm>
            <a:off x="216310" y="98322"/>
            <a:ext cx="12192000" cy="115339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lnSpc>
                <a:spcPct val="150000"/>
              </a:lnSpc>
              <a:buFont typeface="Wingdings 3" charset="2"/>
              <a:buNone/>
            </a:pPr>
            <a:r>
              <a:rPr lang="en-US" sz="5400" b="1" kern="100">
                <a:solidFill>
                  <a:schemeClr val="tx1">
                    <a:lumMod val="95000"/>
                    <a:lumOff val="5000"/>
                  </a:schemeClr>
                </a:solidFill>
                <a:latin typeface="PMingLiU-ExtB" panose="02020500000000000000" pitchFamily="18" charset="-120"/>
                <a:ea typeface="PMingLiU-ExtB" panose="02020500000000000000" pitchFamily="18" charset="-120"/>
                <a:cs typeface="Times New Roman" panose="02020603050405020304" pitchFamily="18" charset="0"/>
              </a:rPr>
              <a:t>ANY QUESTIONS?</a:t>
            </a:r>
            <a:endParaRPr lang="en-IN" sz="5400" b="1" kern="100">
              <a:solidFill>
                <a:schemeClr val="tx1">
                  <a:lumMod val="95000"/>
                  <a:lumOff val="5000"/>
                </a:schemeClr>
              </a:solidFill>
              <a:latin typeface="PMingLiU-ExtB" panose="02020500000000000000" pitchFamily="18" charset="-120"/>
              <a:ea typeface="PMingLiU-ExtB"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56925611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35F4-78A0-FB53-512C-CEFB4E01C9A6}"/>
              </a:ext>
            </a:extLst>
          </p:cNvPr>
          <p:cNvSpPr>
            <a:spLocks noGrp="1"/>
          </p:cNvSpPr>
          <p:nvPr>
            <p:ph type="title"/>
          </p:nvPr>
        </p:nvSpPr>
        <p:spPr>
          <a:xfrm>
            <a:off x="838200" y="365125"/>
            <a:ext cx="10515600" cy="627933"/>
          </a:xfrm>
        </p:spPr>
        <p:txBody>
          <a:bodyPr>
            <a:noAutofit/>
          </a:bodyPr>
          <a:lstStyle/>
          <a:p>
            <a:pPr algn="ctr"/>
            <a:r>
              <a:rPr lang="en-US" sz="4000" b="1">
                <a:solidFill>
                  <a:schemeClr val="accent2">
                    <a:lumMod val="49000"/>
                  </a:schemeClr>
                </a:solidFill>
                <a:latin typeface="Times New Roman"/>
                <a:cs typeface="Times New Roman"/>
              </a:rPr>
              <a:t>Introduction</a:t>
            </a:r>
            <a:endParaRPr lang="en-IN"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42494857-5652-9ACA-0116-5BA03AEEA47A}"/>
              </a:ext>
            </a:extLst>
          </p:cNvPr>
          <p:cNvSpPr>
            <a:spLocks noGrp="1"/>
          </p:cNvSpPr>
          <p:nvPr>
            <p:ph idx="1"/>
          </p:nvPr>
        </p:nvSpPr>
        <p:spPr>
          <a:xfrm>
            <a:off x="838200" y="1209368"/>
            <a:ext cx="10515600" cy="4967595"/>
          </a:xfrm>
        </p:spPr>
        <p:txBody>
          <a:bodyPr vert="horz" lIns="91440" tIns="45720" rIns="91440" bIns="45720" rtlCol="0" anchor="t">
            <a:noAutofit/>
          </a:bodyPr>
          <a:lstStyle/>
          <a:p>
            <a:pPr>
              <a:lnSpc>
                <a:spcPct val="150000"/>
              </a:lnSpc>
              <a:spcBef>
                <a:spcPts val="200"/>
              </a:spcBef>
              <a:spcAft>
                <a:spcPts val="200"/>
              </a:spcAft>
              <a:buNone/>
            </a:pPr>
            <a:r>
              <a:rPr lang="en-US" sz="2000">
                <a:solidFill>
                  <a:schemeClr val="accent2">
                    <a:lumMod val="50000"/>
                  </a:schemeClr>
                </a:solidFill>
              </a:rPr>
              <a:t>In today’s digital era, secure communication is vital. While cryptography protects</a:t>
            </a:r>
          </a:p>
          <a:p>
            <a:pPr>
              <a:lnSpc>
                <a:spcPct val="150000"/>
              </a:lnSpc>
              <a:spcBef>
                <a:spcPts val="200"/>
              </a:spcBef>
              <a:spcAft>
                <a:spcPts val="200"/>
              </a:spcAft>
              <a:buNone/>
            </a:pPr>
            <a:r>
              <a:rPr lang="en-US" sz="2000">
                <a:solidFill>
                  <a:schemeClr val="accent2">
                    <a:lumMod val="50000"/>
                  </a:schemeClr>
                </a:solidFill>
              </a:rPr>
              <a:t>message content, steganography hides the existence of the message itself by embedding</a:t>
            </a:r>
          </a:p>
          <a:p>
            <a:pPr>
              <a:lnSpc>
                <a:spcPct val="150000"/>
              </a:lnSpc>
              <a:spcBef>
                <a:spcPts val="200"/>
              </a:spcBef>
              <a:spcAft>
                <a:spcPts val="200"/>
              </a:spcAft>
              <a:buNone/>
            </a:pPr>
            <a:r>
              <a:rPr lang="en-US" sz="2000">
                <a:solidFill>
                  <a:schemeClr val="accent2">
                    <a:lumMod val="50000"/>
                  </a:schemeClr>
                </a:solidFill>
              </a:rPr>
              <a:t>it within cover media such as images. The goal is to develop a secure, user-friendly image </a:t>
            </a:r>
          </a:p>
          <a:p>
            <a:pPr>
              <a:lnSpc>
                <a:spcPct val="150000"/>
              </a:lnSpc>
              <a:spcBef>
                <a:spcPts val="200"/>
              </a:spcBef>
              <a:spcAft>
                <a:spcPts val="200"/>
              </a:spcAft>
              <a:buNone/>
            </a:pPr>
            <a:r>
              <a:rPr lang="en-US" sz="2000">
                <a:solidFill>
                  <a:schemeClr val="accent2">
                    <a:lumMod val="50000"/>
                  </a:schemeClr>
                </a:solidFill>
              </a:rPr>
              <a:t>steganography system that achieves a balance between : </a:t>
            </a:r>
            <a:r>
              <a:rPr lang="en-US" sz="2000" b="1">
                <a:solidFill>
                  <a:schemeClr val="accent2">
                    <a:lumMod val="50000"/>
                  </a:schemeClr>
                </a:solidFill>
              </a:rPr>
              <a:t>Imperceptibility</a:t>
            </a:r>
            <a:r>
              <a:rPr lang="en-US" sz="2000">
                <a:solidFill>
                  <a:schemeClr val="accent2">
                    <a:lumMod val="50000"/>
                  </a:schemeClr>
                </a:solidFill>
              </a:rPr>
              <a:t>, </a:t>
            </a:r>
            <a:r>
              <a:rPr lang="en-US" sz="2000" b="1">
                <a:solidFill>
                  <a:schemeClr val="accent2">
                    <a:lumMod val="50000"/>
                  </a:schemeClr>
                </a:solidFill>
              </a:rPr>
              <a:t>Capacity</a:t>
            </a:r>
            <a:r>
              <a:rPr lang="en-US" sz="2000">
                <a:solidFill>
                  <a:schemeClr val="accent2">
                    <a:lumMod val="50000"/>
                  </a:schemeClr>
                </a:solidFill>
              </a:rPr>
              <a:t>,</a:t>
            </a:r>
          </a:p>
          <a:p>
            <a:pPr>
              <a:lnSpc>
                <a:spcPct val="150000"/>
              </a:lnSpc>
              <a:spcBef>
                <a:spcPts val="200"/>
              </a:spcBef>
              <a:spcAft>
                <a:spcPts val="200"/>
              </a:spcAft>
              <a:buNone/>
            </a:pPr>
            <a:r>
              <a:rPr lang="en-US" sz="2000" b="1">
                <a:solidFill>
                  <a:schemeClr val="accent2">
                    <a:lumMod val="50000"/>
                  </a:schemeClr>
                </a:solidFill>
              </a:rPr>
              <a:t>Security.</a:t>
            </a:r>
          </a:p>
          <a:p>
            <a:pPr>
              <a:lnSpc>
                <a:spcPct val="150000"/>
              </a:lnSpc>
              <a:spcBef>
                <a:spcPts val="200"/>
              </a:spcBef>
              <a:spcAft>
                <a:spcPts val="200"/>
              </a:spcAft>
              <a:buNone/>
            </a:pPr>
            <a:r>
              <a:rPr lang="en-US" sz="2000">
                <a:solidFill>
                  <a:schemeClr val="accent2">
                    <a:lumMod val="50000"/>
                  </a:schemeClr>
                </a:solidFill>
              </a:rPr>
              <a:t>This approach enables confidential and undetectable communication, demonstrating the</a:t>
            </a:r>
          </a:p>
          <a:p>
            <a:pPr>
              <a:lnSpc>
                <a:spcPct val="150000"/>
              </a:lnSpc>
              <a:spcBef>
                <a:spcPts val="200"/>
              </a:spcBef>
              <a:spcAft>
                <a:spcPts val="200"/>
              </a:spcAft>
              <a:buNone/>
            </a:pPr>
            <a:r>
              <a:rPr lang="en-US" sz="2000">
                <a:solidFill>
                  <a:schemeClr val="accent2">
                    <a:lumMod val="50000"/>
                  </a:schemeClr>
                </a:solidFill>
              </a:rPr>
              <a:t>practical use of steganography in safeguarding sensitive information.</a:t>
            </a:r>
          </a:p>
        </p:txBody>
      </p:sp>
    </p:spTree>
    <p:extLst>
      <p:ext uri="{BB962C8B-B14F-4D97-AF65-F5344CB8AC3E}">
        <p14:creationId xmlns:p14="http://schemas.microsoft.com/office/powerpoint/2010/main" val="20311344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A4A3-2A42-56E5-E786-9E509378F371}"/>
              </a:ext>
            </a:extLst>
          </p:cNvPr>
          <p:cNvSpPr>
            <a:spLocks noGrp="1"/>
          </p:cNvSpPr>
          <p:nvPr>
            <p:ph type="title"/>
          </p:nvPr>
        </p:nvSpPr>
        <p:spPr>
          <a:xfrm>
            <a:off x="838200" y="365125"/>
            <a:ext cx="10515600" cy="559107"/>
          </a:xfrm>
        </p:spPr>
        <p:txBody>
          <a:bodyPr>
            <a:noAutofit/>
          </a:bodyPr>
          <a:lstStyle/>
          <a:p>
            <a:pPr algn="ctr"/>
            <a:r>
              <a:rPr lang="en-US" sz="4000" b="1">
                <a:solidFill>
                  <a:schemeClr val="accent2">
                    <a:lumMod val="49000"/>
                  </a:schemeClr>
                </a:solidFill>
                <a:latin typeface="Times New Roman" panose="02020603050405020304" pitchFamily="18" charset="0"/>
                <a:cs typeface="Times New Roman" panose="02020603050405020304" pitchFamily="18" charset="0"/>
              </a:rPr>
              <a:t>Problem Statement</a:t>
            </a:r>
            <a:endParaRPr lang="en-IN" sz="4000" b="1">
              <a:solidFill>
                <a:schemeClr val="accent2">
                  <a:lumMod val="49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A773B5-D2D6-4019-B711-1EC0F335E6AE}"/>
              </a:ext>
            </a:extLst>
          </p:cNvPr>
          <p:cNvSpPr>
            <a:spLocks noGrp="1"/>
          </p:cNvSpPr>
          <p:nvPr>
            <p:ph idx="1"/>
          </p:nvPr>
        </p:nvSpPr>
        <p:spPr>
          <a:xfrm>
            <a:off x="838200" y="1315499"/>
            <a:ext cx="10515600" cy="5085582"/>
          </a:xfrm>
        </p:spPr>
        <p:txBody>
          <a:bodyPr vert="horz" lIns="91440" tIns="45720" rIns="91440" bIns="45720" rtlCol="0" anchor="t">
            <a:noAutofit/>
          </a:bodyPr>
          <a:lstStyle/>
          <a:p>
            <a:pPr>
              <a:buNone/>
            </a:pPr>
            <a:r>
              <a:rPr lang="en-US" sz="2000">
                <a:solidFill>
                  <a:schemeClr val="accent2">
                    <a:lumMod val="50000"/>
                  </a:schemeClr>
                </a:solidFill>
                <a:latin typeface="Times New Roman" panose="02020603050405020304" pitchFamily="18" charset="0"/>
                <a:cs typeface="Times New Roman" panose="02020603050405020304" pitchFamily="18" charset="0"/>
              </a:rPr>
              <a:t>This project presents a web-based image steganography system that securely hides</a:t>
            </a:r>
          </a:p>
          <a:p>
            <a:pPr>
              <a:buNone/>
            </a:pPr>
            <a:r>
              <a:rPr lang="en-US" sz="2000">
                <a:solidFill>
                  <a:schemeClr val="accent2">
                    <a:lumMod val="50000"/>
                  </a:schemeClr>
                </a:solidFill>
                <a:latin typeface="Times New Roman" panose="02020603050405020304" pitchFamily="18" charset="0"/>
                <a:cs typeface="Times New Roman" panose="02020603050405020304" pitchFamily="18" charset="0"/>
              </a:rPr>
              <a:t>confidential messages within image files. Unlike traditional cryptography, which only</a:t>
            </a:r>
          </a:p>
          <a:p>
            <a:pPr>
              <a:buNone/>
            </a:pPr>
            <a:r>
              <a:rPr lang="en-US" sz="2000">
                <a:solidFill>
                  <a:schemeClr val="accent2">
                    <a:lumMod val="50000"/>
                  </a:schemeClr>
                </a:solidFill>
                <a:latin typeface="Times New Roman" panose="02020603050405020304" pitchFamily="18" charset="0"/>
                <a:cs typeface="Times New Roman" panose="02020603050405020304" pitchFamily="18" charset="0"/>
              </a:rPr>
              <a:t>secures content, steganography conceals the very existence of the message, making it</a:t>
            </a:r>
          </a:p>
          <a:p>
            <a:pPr>
              <a:buNone/>
            </a:pPr>
            <a:r>
              <a:rPr lang="en-US" sz="2000">
                <a:solidFill>
                  <a:schemeClr val="accent2">
                    <a:lumMod val="50000"/>
                  </a:schemeClr>
                </a:solidFill>
                <a:latin typeface="Times New Roman" panose="02020603050405020304" pitchFamily="18" charset="0"/>
                <a:cs typeface="Times New Roman" panose="02020603050405020304" pitchFamily="18" charset="0"/>
              </a:rPr>
              <a:t>less likely to attract attention.</a:t>
            </a:r>
          </a:p>
          <a:p>
            <a:pPr marL="0" indent="0">
              <a:buNone/>
            </a:pPr>
            <a:r>
              <a:rPr lang="en-US" sz="2000" b="1">
                <a:solidFill>
                  <a:schemeClr val="accent2">
                    <a:lumMod val="50000"/>
                  </a:schemeClr>
                </a:solidFill>
                <a:latin typeface="Times New Roman" panose="02020603050405020304" pitchFamily="18" charset="0"/>
                <a:cs typeface="Times New Roman" panose="02020603050405020304" pitchFamily="18" charset="0"/>
              </a:rPr>
              <a:t>Major issues that need to be solved:</a:t>
            </a:r>
          </a:p>
          <a:p>
            <a:pPr marL="457200" indent="-457200">
              <a:buFont typeface="+mj-lt"/>
              <a:buAutoNum type="arabicPeriod"/>
            </a:pPr>
            <a:r>
              <a:rPr lang="en-US" sz="2000">
                <a:solidFill>
                  <a:schemeClr val="accent2">
                    <a:lumMod val="50000"/>
                  </a:schemeClr>
                </a:solidFill>
                <a:latin typeface="Times New Roman" panose="02020603050405020304" pitchFamily="18" charset="0"/>
                <a:cs typeface="Times New Roman" panose="02020603050405020304" pitchFamily="18" charset="0"/>
              </a:rPr>
              <a:t>Designing a robust steganographic system that resists unauthorized access and detection.</a:t>
            </a:r>
          </a:p>
          <a:p>
            <a:pPr marL="457200" indent="-457200">
              <a:buFont typeface="+mj-lt"/>
              <a:buAutoNum type="arabicPeriod"/>
            </a:pPr>
            <a:r>
              <a:rPr lang="en-US" sz="2000">
                <a:solidFill>
                  <a:schemeClr val="accent2">
                    <a:lumMod val="50000"/>
                  </a:schemeClr>
                </a:solidFill>
                <a:latin typeface="Times New Roman" panose="02020603050405020304" pitchFamily="18" charset="0"/>
                <a:cs typeface="Times New Roman" panose="02020603050405020304" pitchFamily="18" charset="0"/>
              </a:rPr>
              <a:t>Combining steganography with resilient algorithms to further secure the embedded data.</a:t>
            </a:r>
          </a:p>
          <a:p>
            <a:pPr marL="457200" indent="-457200">
              <a:buFont typeface="+mj-lt"/>
              <a:buAutoNum type="arabicPeriod"/>
            </a:pPr>
            <a:r>
              <a:rPr lang="en-US" sz="2000">
                <a:solidFill>
                  <a:schemeClr val="accent2">
                    <a:lumMod val="50000"/>
                  </a:schemeClr>
                </a:solidFill>
                <a:latin typeface="Times New Roman" panose="02020603050405020304" pitchFamily="18" charset="0"/>
                <a:cs typeface="Times New Roman" panose="02020603050405020304" pitchFamily="18" charset="0"/>
              </a:rPr>
              <a:t>Developing an intuitive interface for users to easily hide and retrieve information without specialized technical knowledge.</a:t>
            </a:r>
          </a:p>
          <a:p>
            <a:pPr marL="457200" indent="-457200">
              <a:buFont typeface="+mj-lt"/>
              <a:buAutoNum type="arabicPeriod"/>
            </a:pPr>
            <a:r>
              <a:rPr lang="en-US" sz="2000">
                <a:solidFill>
                  <a:schemeClr val="accent2">
                    <a:lumMod val="50000"/>
                  </a:schemeClr>
                </a:solidFill>
                <a:latin typeface="Times New Roman" panose="02020603050405020304" pitchFamily="18" charset="0"/>
                <a:cs typeface="Times New Roman" panose="02020603050405020304" pitchFamily="18" charset="0"/>
              </a:rPr>
              <a:t>Ensuring the integrity and confidentiality of data during transfer across insecure or public networks.</a:t>
            </a:r>
          </a:p>
        </p:txBody>
      </p:sp>
    </p:spTree>
    <p:extLst>
      <p:ext uri="{BB962C8B-B14F-4D97-AF65-F5344CB8AC3E}">
        <p14:creationId xmlns:p14="http://schemas.microsoft.com/office/powerpoint/2010/main" val="35553158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C1D9C-4C46-4DB3-B201-F37B208BE27D}"/>
              </a:ext>
            </a:extLst>
          </p:cNvPr>
          <p:cNvSpPr>
            <a:spLocks noGrp="1"/>
          </p:cNvSpPr>
          <p:nvPr>
            <p:ph type="title"/>
          </p:nvPr>
        </p:nvSpPr>
        <p:spPr>
          <a:xfrm>
            <a:off x="838200" y="201561"/>
            <a:ext cx="10515600" cy="627933"/>
          </a:xfrm>
        </p:spPr>
        <p:txBody>
          <a:bodyPr>
            <a:noAutofit/>
          </a:bodyPr>
          <a:lstStyle/>
          <a:p>
            <a:pPr algn="ctr"/>
            <a:r>
              <a:rPr lang="en-US" sz="4000" b="1">
                <a:solidFill>
                  <a:schemeClr val="accent2">
                    <a:lumMod val="49000"/>
                  </a:schemeClr>
                </a:solidFill>
                <a:latin typeface="Times New Roman"/>
                <a:cs typeface="Times New Roman"/>
              </a:rPr>
              <a:t>Objectives</a:t>
            </a:r>
            <a:endParaRPr lang="en-IN"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ACCE4000-E037-6A1C-C219-938E25D54140}"/>
              </a:ext>
            </a:extLst>
          </p:cNvPr>
          <p:cNvSpPr>
            <a:spLocks noGrp="1"/>
          </p:cNvSpPr>
          <p:nvPr>
            <p:ph idx="1"/>
          </p:nvPr>
        </p:nvSpPr>
        <p:spPr>
          <a:xfrm>
            <a:off x="838200" y="1031201"/>
            <a:ext cx="10515600" cy="5064800"/>
          </a:xfrm>
        </p:spPr>
        <p:txBody>
          <a:bodyPr vert="horz" lIns="91440" tIns="45720" rIns="91440" bIns="45720" rtlCol="0" anchor="t">
            <a:noAutofit/>
          </a:bodyPr>
          <a:lstStyle/>
          <a:p>
            <a:pPr marL="0" indent="0">
              <a:buNone/>
            </a:pPr>
            <a:r>
              <a:rPr lang="en-IN" sz="2000" b="1">
                <a:solidFill>
                  <a:schemeClr val="accent2">
                    <a:lumMod val="50000"/>
                  </a:schemeClr>
                </a:solidFill>
                <a:latin typeface="Times New Roman" panose="02020603050405020304" pitchFamily="18" charset="0"/>
                <a:cs typeface="Times New Roman" panose="02020603050405020304" pitchFamily="18" charset="0"/>
              </a:rPr>
              <a:t>Title: </a:t>
            </a:r>
            <a:r>
              <a:rPr lang="en-US" sz="2000" b="1">
                <a:solidFill>
                  <a:schemeClr val="accent2">
                    <a:lumMod val="50000"/>
                  </a:schemeClr>
                </a:solidFill>
                <a:latin typeface="Times New Roman" panose="02020603050405020304" pitchFamily="18" charset="0"/>
                <a:ea typeface="Unbounded Bold"/>
                <a:cs typeface="Times New Roman" panose="02020603050405020304" pitchFamily="18" charset="0"/>
              </a:rPr>
              <a:t>Data Hiding Using Steganography</a:t>
            </a:r>
            <a:endParaRPr lang="en-IN" sz="2000">
              <a:solidFill>
                <a:schemeClr val="accent2">
                  <a:lumMod val="50000"/>
                </a:schemeClr>
              </a:solidFill>
              <a:latin typeface="Times New Roman" panose="02020603050405020304" pitchFamily="18" charset="0"/>
              <a:cs typeface="Times New Roman" panose="02020603050405020304" pitchFamily="18" charset="0"/>
            </a:endParaRPr>
          </a:p>
          <a:p>
            <a:pPr marL="0" indent="0">
              <a:buNone/>
            </a:pPr>
            <a:r>
              <a:rPr lang="en-IN" sz="2000" b="1">
                <a:solidFill>
                  <a:schemeClr val="accent2">
                    <a:lumMod val="50000"/>
                  </a:schemeClr>
                </a:solidFill>
                <a:latin typeface="Times New Roman" panose="02020603050405020304" pitchFamily="18" charset="0"/>
                <a:cs typeface="Times New Roman" panose="02020603050405020304" pitchFamily="18" charset="0"/>
              </a:rPr>
              <a:t>Objective: </a:t>
            </a:r>
            <a:r>
              <a:rPr lang="en-IN" sz="2000">
                <a:solidFill>
                  <a:schemeClr val="accent2">
                    <a:lumMod val="50000"/>
                  </a:schemeClr>
                </a:solidFill>
                <a:latin typeface="Times New Roman" panose="02020603050405020304" pitchFamily="18" charset="0"/>
                <a:cs typeface="Times New Roman" panose="02020603050405020304" pitchFamily="18" charset="0"/>
              </a:rPr>
              <a:t>To create a secure web app that hides text in images using steganography and password verification.</a:t>
            </a:r>
          </a:p>
          <a:p>
            <a:pPr marL="0" indent="0">
              <a:buNone/>
            </a:pPr>
            <a:r>
              <a:rPr lang="en-IN" sz="2000" b="1">
                <a:solidFill>
                  <a:schemeClr val="accent2">
                    <a:lumMod val="50000"/>
                  </a:schemeClr>
                </a:solidFill>
                <a:latin typeface="Times New Roman" panose="02020603050405020304" pitchFamily="18" charset="0"/>
                <a:cs typeface="Times New Roman" panose="02020603050405020304" pitchFamily="18" charset="0"/>
              </a:rPr>
              <a:t>Key Features:</a:t>
            </a:r>
            <a:endParaRPr lang="en-IN" sz="2000">
              <a:solidFill>
                <a:schemeClr val="accent2">
                  <a:lumMod val="50000"/>
                </a:schemeClr>
              </a:solidFill>
              <a:latin typeface="Times New Roman" panose="02020603050405020304" pitchFamily="18" charset="0"/>
              <a:cs typeface="Times New Roman" panose="02020603050405020304" pitchFamily="18" charset="0"/>
            </a:endParaRPr>
          </a:p>
          <a:p>
            <a:r>
              <a:rPr lang="en-IN" sz="2000">
                <a:solidFill>
                  <a:schemeClr val="accent2">
                    <a:lumMod val="50000"/>
                  </a:schemeClr>
                </a:solidFill>
                <a:latin typeface="Times New Roman" panose="02020603050405020304" pitchFamily="18" charset="0"/>
                <a:cs typeface="Times New Roman" panose="02020603050405020304" pitchFamily="18" charset="0"/>
              </a:rPr>
              <a:t>Embed text in images using OpenCV (Python)</a:t>
            </a:r>
          </a:p>
          <a:p>
            <a:r>
              <a:rPr lang="en-IN" sz="2000">
                <a:solidFill>
                  <a:schemeClr val="accent2">
                    <a:lumMod val="50000"/>
                  </a:schemeClr>
                </a:solidFill>
                <a:latin typeface="Times New Roman" panose="02020603050405020304" pitchFamily="18" charset="0"/>
                <a:cs typeface="Times New Roman" panose="02020603050405020304" pitchFamily="18" charset="0"/>
              </a:rPr>
              <a:t>Flask web interface with password protection</a:t>
            </a:r>
          </a:p>
          <a:p>
            <a:r>
              <a:rPr lang="en-IN" sz="2000">
                <a:solidFill>
                  <a:schemeClr val="accent2">
                    <a:lumMod val="50000"/>
                  </a:schemeClr>
                </a:solidFill>
                <a:latin typeface="Times New Roman" panose="02020603050405020304" pitchFamily="18" charset="0"/>
                <a:cs typeface="Times New Roman" panose="02020603050405020304" pitchFamily="18" charset="0"/>
              </a:rPr>
              <a:t>Secure retrieval via image ID and password</a:t>
            </a:r>
          </a:p>
          <a:p>
            <a:r>
              <a:rPr lang="en-IN" sz="2000">
                <a:solidFill>
                  <a:schemeClr val="accent2">
                    <a:lumMod val="50000"/>
                  </a:schemeClr>
                </a:solidFill>
                <a:latin typeface="Times New Roman" panose="02020603050405020304" pitchFamily="18" charset="0"/>
                <a:cs typeface="Times New Roman" panose="02020603050405020304" pitchFamily="18" charset="0"/>
              </a:rPr>
              <a:t>Store metadata in MySQL</a:t>
            </a:r>
          </a:p>
          <a:p>
            <a:r>
              <a:rPr lang="en-IN" sz="2000">
                <a:solidFill>
                  <a:schemeClr val="accent2">
                    <a:lumMod val="50000"/>
                  </a:schemeClr>
                </a:solidFill>
                <a:latin typeface="Times New Roman" panose="02020603050405020304" pitchFamily="18" charset="0"/>
                <a:cs typeface="Times New Roman" panose="02020603050405020304" pitchFamily="18" charset="0"/>
              </a:rPr>
              <a:t>Stylish UI with HTML, CSS (</a:t>
            </a:r>
            <a:r>
              <a:rPr lang="en-IN" sz="2000" err="1">
                <a:solidFill>
                  <a:schemeClr val="accent2">
                    <a:lumMod val="50000"/>
                  </a:schemeClr>
                </a:solidFill>
                <a:latin typeface="Times New Roman" panose="02020603050405020304" pitchFamily="18" charset="0"/>
                <a:cs typeface="Times New Roman" panose="02020603050405020304" pitchFamily="18" charset="0"/>
              </a:rPr>
              <a:t>glassmorphism</a:t>
            </a:r>
            <a:r>
              <a:rPr lang="en-IN" sz="2000">
                <a:solidFill>
                  <a:schemeClr val="accent2">
                    <a:lumMod val="50000"/>
                  </a:schemeClr>
                </a:solidFill>
                <a:latin typeface="Times New Roman" panose="02020603050405020304" pitchFamily="18" charset="0"/>
                <a:cs typeface="Times New Roman" panose="02020603050405020304" pitchFamily="18" charset="0"/>
              </a:rPr>
              <a:t>), Bootstrap</a:t>
            </a:r>
          </a:p>
          <a:p>
            <a:r>
              <a:rPr lang="en-IN" sz="2000">
                <a:solidFill>
                  <a:schemeClr val="accent2">
                    <a:lumMod val="50000"/>
                  </a:schemeClr>
                </a:solidFill>
                <a:latin typeface="Times New Roman" panose="02020603050405020304" pitchFamily="18" charset="0"/>
                <a:cs typeface="Times New Roman" panose="02020603050405020304" pitchFamily="18" charset="0"/>
              </a:rPr>
              <a:t>Error handling for file type and message size</a:t>
            </a:r>
          </a:p>
          <a:p>
            <a:r>
              <a:rPr lang="en-IN" sz="2000">
                <a:solidFill>
                  <a:schemeClr val="accent2">
                    <a:lumMod val="50000"/>
                  </a:schemeClr>
                </a:solidFill>
                <a:latin typeface="Times New Roman" panose="02020603050405020304" pitchFamily="18" charset="0"/>
                <a:cs typeface="Times New Roman" panose="02020603050405020304" pitchFamily="18" charset="0"/>
              </a:rPr>
              <a:t>Support PNG, JPG, JPEG formats</a:t>
            </a:r>
          </a:p>
          <a:p>
            <a:r>
              <a:rPr lang="en-IN" sz="2000">
                <a:solidFill>
                  <a:schemeClr val="accent2">
                    <a:lumMod val="50000"/>
                  </a:schemeClr>
                </a:solidFill>
                <a:latin typeface="Times New Roman" panose="02020603050405020304" pitchFamily="18" charset="0"/>
                <a:cs typeface="Times New Roman" panose="02020603050405020304" pitchFamily="18" charset="0"/>
              </a:rPr>
              <a:t>Allow secure image download</a:t>
            </a:r>
          </a:p>
        </p:txBody>
      </p:sp>
    </p:spTree>
    <p:extLst>
      <p:ext uri="{BB962C8B-B14F-4D97-AF65-F5344CB8AC3E}">
        <p14:creationId xmlns:p14="http://schemas.microsoft.com/office/powerpoint/2010/main" val="36088960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FC8D-5C56-DD26-F735-368D51D550F4}"/>
              </a:ext>
            </a:extLst>
          </p:cNvPr>
          <p:cNvSpPr>
            <a:spLocks noGrp="1"/>
          </p:cNvSpPr>
          <p:nvPr>
            <p:ph type="title"/>
          </p:nvPr>
        </p:nvSpPr>
        <p:spPr>
          <a:xfrm>
            <a:off x="838200" y="208244"/>
            <a:ext cx="10515600" cy="736088"/>
          </a:xfrm>
        </p:spPr>
        <p:txBody>
          <a:bodyPr>
            <a:normAutofit/>
          </a:bodyPr>
          <a:lstStyle/>
          <a:p>
            <a:pPr algn="ctr"/>
            <a:r>
              <a:rPr lang="en-US" sz="4000" b="1">
                <a:solidFill>
                  <a:schemeClr val="accent2">
                    <a:lumMod val="49000"/>
                  </a:schemeClr>
                </a:solidFill>
                <a:latin typeface="Times New Roman"/>
                <a:cs typeface="Times New Roman"/>
              </a:rPr>
              <a:t>Literature Survey</a:t>
            </a:r>
            <a:endParaRPr lang="en-IN" sz="4000" b="1">
              <a:solidFill>
                <a:schemeClr val="accent2">
                  <a:lumMod val="49000"/>
                </a:schemeClr>
              </a:solidFill>
              <a:latin typeface="Times New Roman"/>
              <a:cs typeface="Times New Roman"/>
            </a:endParaRPr>
          </a:p>
        </p:txBody>
      </p:sp>
      <p:sp>
        <p:nvSpPr>
          <p:cNvPr id="3" name="Content Placeholder 2">
            <a:extLst>
              <a:ext uri="{FF2B5EF4-FFF2-40B4-BE49-F238E27FC236}">
                <a16:creationId xmlns:a16="http://schemas.microsoft.com/office/drawing/2014/main" id="{4CA219F5-779F-30C0-5D9F-F0EC01E8CEC6}"/>
              </a:ext>
            </a:extLst>
          </p:cNvPr>
          <p:cNvSpPr>
            <a:spLocks noGrp="1"/>
          </p:cNvSpPr>
          <p:nvPr>
            <p:ph idx="1"/>
          </p:nvPr>
        </p:nvSpPr>
        <p:spPr>
          <a:xfrm>
            <a:off x="838200" y="937679"/>
            <a:ext cx="10515600" cy="4947931"/>
          </a:xfrm>
        </p:spPr>
        <p:txBody>
          <a:bodyPr vert="horz" lIns="91440" tIns="45720" rIns="91440" bIns="45720" rtlCol="0" anchor="t">
            <a:noAutofit/>
          </a:bodyPr>
          <a:lstStyle/>
          <a:p>
            <a:pPr>
              <a:buNone/>
            </a:pPr>
            <a:r>
              <a:rPr lang="en-US" sz="2000" b="1">
                <a:solidFill>
                  <a:schemeClr val="accent2">
                    <a:lumMod val="49000"/>
                  </a:schemeClr>
                </a:solidFill>
                <a:latin typeface="Times New Roman"/>
                <a:cs typeface="Times New Roman"/>
              </a:rPr>
              <a:t>Project Title: </a:t>
            </a:r>
            <a:r>
              <a:rPr lang="en-US" sz="2000">
                <a:solidFill>
                  <a:schemeClr val="accent2">
                    <a:lumMod val="49000"/>
                  </a:schemeClr>
                </a:solidFill>
                <a:latin typeface="Times New Roman"/>
                <a:cs typeface="Times New Roman"/>
              </a:rPr>
              <a:t>Image Steganography with Password Protection</a:t>
            </a:r>
          </a:p>
          <a:p>
            <a:pPr>
              <a:buFont typeface="+mj-lt"/>
              <a:buAutoNum type="arabicPeriod"/>
            </a:pPr>
            <a:r>
              <a:rPr lang="en-US" sz="2000" b="1">
                <a:solidFill>
                  <a:schemeClr val="accent2">
                    <a:lumMod val="49000"/>
                  </a:schemeClr>
                </a:solidFill>
                <a:latin typeface="Times New Roman"/>
                <a:cs typeface="Times New Roman"/>
              </a:rPr>
              <a:t>Introduction to Steganography</a:t>
            </a:r>
            <a:r>
              <a:rPr lang="en-US" sz="2000" b="1">
                <a:solidFill>
                  <a:schemeClr val="accent2">
                    <a:lumMod val="49000"/>
                  </a:schemeClr>
                </a:solidFill>
                <a:latin typeface="Times New Roman" panose="02020603050405020304" pitchFamily="18" charset="0"/>
                <a:cs typeface="Times New Roman" panose="02020603050405020304" pitchFamily="18" charset="0"/>
              </a:rPr>
              <a:t>: </a:t>
            </a:r>
            <a:r>
              <a:rPr lang="en-US" sz="2000">
                <a:solidFill>
                  <a:schemeClr val="accent2">
                    <a:lumMod val="49000"/>
                  </a:schemeClr>
                </a:solidFill>
                <a:latin typeface="Times New Roman"/>
                <a:cs typeface="Times New Roman"/>
              </a:rPr>
              <a:t>Steganography is the practice of hiding confidential data within digital media (like images or audio) so the message remains invisible. Unlike cryptography, it conceals the message’s existence.</a:t>
            </a:r>
          </a:p>
          <a:p>
            <a:pPr marL="400050" lvl="1" indent="0">
              <a:buNone/>
            </a:pPr>
            <a:r>
              <a:rPr lang="en-US" sz="2000">
                <a:solidFill>
                  <a:schemeClr val="accent2">
                    <a:lumMod val="49000"/>
                  </a:schemeClr>
                </a:solidFill>
                <a:latin typeface="Times New Roman"/>
                <a:cs typeface="Times New Roman"/>
              </a:rPr>
              <a:t>An effective system must ensure:</a:t>
            </a:r>
          </a:p>
          <a:p>
            <a:pPr lvl="1">
              <a:buFont typeface="Courier New" panose="02070309020205020404" pitchFamily="49" charset="0"/>
              <a:buChar char="o"/>
            </a:pPr>
            <a:r>
              <a:rPr lang="en-US" sz="2000">
                <a:solidFill>
                  <a:schemeClr val="accent2">
                    <a:lumMod val="49000"/>
                  </a:schemeClr>
                </a:solidFill>
                <a:latin typeface="Times New Roman"/>
                <a:cs typeface="Times New Roman"/>
              </a:rPr>
              <a:t>Imperceptibility: No visible change to the image.</a:t>
            </a:r>
          </a:p>
          <a:p>
            <a:pPr lvl="1">
              <a:buFont typeface="Courier New" panose="02070309020205020404" pitchFamily="49" charset="0"/>
              <a:buChar char="o"/>
            </a:pPr>
            <a:r>
              <a:rPr lang="en-US" sz="2000">
                <a:solidFill>
                  <a:schemeClr val="accent2">
                    <a:lumMod val="49000"/>
                  </a:schemeClr>
                </a:solidFill>
                <a:latin typeface="Times New Roman"/>
                <a:cs typeface="Times New Roman"/>
              </a:rPr>
              <a:t>Robustness: Data survives modifications.</a:t>
            </a:r>
          </a:p>
          <a:p>
            <a:pPr lvl="1">
              <a:buFont typeface="Courier New" panose="02070309020205020404" pitchFamily="49" charset="0"/>
              <a:buChar char="o"/>
            </a:pPr>
            <a:r>
              <a:rPr lang="en-US" sz="2000">
                <a:solidFill>
                  <a:schemeClr val="accent2">
                    <a:lumMod val="49000"/>
                  </a:schemeClr>
                </a:solidFill>
                <a:latin typeface="Times New Roman"/>
                <a:cs typeface="Times New Roman"/>
              </a:rPr>
              <a:t>Capacity: Can embed enough data without quality loss.</a:t>
            </a:r>
          </a:p>
          <a:p>
            <a:pPr>
              <a:buFont typeface="+mj-lt"/>
              <a:buAutoNum type="arabicPeriod" startAt="2"/>
            </a:pPr>
            <a:r>
              <a:rPr lang="en-IN" sz="2000" b="1">
                <a:solidFill>
                  <a:schemeClr val="accent2">
                    <a:lumMod val="49000"/>
                  </a:schemeClr>
                </a:solidFill>
                <a:latin typeface="Times New Roman"/>
                <a:cs typeface="Times New Roman"/>
              </a:rPr>
              <a:t>Classification of Steganography Techniques</a:t>
            </a:r>
          </a:p>
          <a:p>
            <a:pPr>
              <a:buNone/>
            </a:pPr>
            <a:r>
              <a:rPr lang="en-IN" sz="2000">
                <a:solidFill>
                  <a:schemeClr val="accent2">
                    <a:lumMod val="49000"/>
                  </a:schemeClr>
                </a:solidFill>
                <a:latin typeface="Times New Roman"/>
                <a:cs typeface="Times New Roman"/>
              </a:rPr>
              <a:t>A. </a:t>
            </a:r>
            <a:r>
              <a:rPr lang="en-IN" sz="2000" b="1">
                <a:solidFill>
                  <a:schemeClr val="accent2">
                    <a:lumMod val="49000"/>
                  </a:schemeClr>
                </a:solidFill>
                <a:latin typeface="Times New Roman"/>
                <a:cs typeface="Times New Roman"/>
              </a:rPr>
              <a:t>Spatial Domain Techniques</a:t>
            </a:r>
          </a:p>
          <a:p>
            <a:pPr>
              <a:buFont typeface="Arial" panose="020B0604020202020204" pitchFamily="34" charset="0"/>
              <a:buChar char="•"/>
            </a:pPr>
            <a:r>
              <a:rPr lang="en-IN" sz="2000">
                <a:solidFill>
                  <a:schemeClr val="accent2">
                    <a:lumMod val="49000"/>
                  </a:schemeClr>
                </a:solidFill>
                <a:latin typeface="Times New Roman"/>
                <a:cs typeface="Times New Roman"/>
              </a:rPr>
              <a:t>Least Significant Bit (LSB): Simplest method, directly replaces LSBs of pixel values. High capacity but easily detectable and fragile.</a:t>
            </a:r>
          </a:p>
          <a:p>
            <a:pPr>
              <a:buFont typeface="Arial" panose="020B0604020202020204" pitchFamily="34" charset="0"/>
              <a:buChar char="•"/>
            </a:pPr>
            <a:endParaRPr lang="en-IN" sz="2000">
              <a:solidFill>
                <a:schemeClr val="accent2">
                  <a:lumMod val="49000"/>
                </a:schemeClr>
              </a:solidFill>
              <a:latin typeface="Times New Roman"/>
              <a:cs typeface="Times New Roman"/>
            </a:endParaRPr>
          </a:p>
        </p:txBody>
      </p:sp>
    </p:spTree>
    <p:extLst>
      <p:ext uri="{BB962C8B-B14F-4D97-AF65-F5344CB8AC3E}">
        <p14:creationId xmlns:p14="http://schemas.microsoft.com/office/powerpoint/2010/main" val="3414865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5EDB-E650-2B41-61C6-1D28CC6BBACE}"/>
              </a:ext>
            </a:extLst>
          </p:cNvPr>
          <p:cNvSpPr>
            <a:spLocks noGrp="1"/>
          </p:cNvSpPr>
          <p:nvPr>
            <p:ph type="title"/>
          </p:nvPr>
        </p:nvSpPr>
        <p:spPr>
          <a:xfrm>
            <a:off x="838200" y="264273"/>
            <a:ext cx="10515600" cy="657430"/>
          </a:xfrm>
        </p:spPr>
        <p:txBody>
          <a:bodyPr>
            <a:normAutofit fontScale="90000"/>
          </a:bodyPr>
          <a:lstStyle/>
          <a:p>
            <a:pPr algn="ctr"/>
            <a:r>
              <a:rPr lang="en-US" sz="4400" b="1">
                <a:solidFill>
                  <a:schemeClr val="accent2">
                    <a:lumMod val="50000"/>
                  </a:schemeClr>
                </a:solidFill>
                <a:latin typeface="Times New Roman" panose="02020603050405020304" pitchFamily="18" charset="0"/>
                <a:cs typeface="Times New Roman" panose="02020603050405020304" pitchFamily="18" charset="0"/>
              </a:rPr>
              <a:t>Literature Survey</a:t>
            </a:r>
            <a:endParaRPr lang="en-IN">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1B3672-E66B-0280-90CD-57D702A13D45}"/>
              </a:ext>
            </a:extLst>
          </p:cNvPr>
          <p:cNvSpPr>
            <a:spLocks noGrp="1"/>
          </p:cNvSpPr>
          <p:nvPr>
            <p:ph idx="1"/>
          </p:nvPr>
        </p:nvSpPr>
        <p:spPr>
          <a:xfrm>
            <a:off x="838200" y="1033762"/>
            <a:ext cx="10515600" cy="5574889"/>
          </a:xfrm>
        </p:spPr>
        <p:txBody>
          <a:bodyPr vert="horz" lIns="91440" tIns="45720" rIns="91440" bIns="45720" rtlCol="0" anchor="t">
            <a:noAutofit/>
          </a:bodyPr>
          <a:lstStyle/>
          <a:p>
            <a:pPr>
              <a:buFont typeface="Arial,Sans-Serif" panose="020B0604020202020204" pitchFamily="34" charset="0"/>
              <a:buChar char="•"/>
            </a:pPr>
            <a:r>
              <a:rPr lang="en-IN" sz="2000">
                <a:solidFill>
                  <a:schemeClr val="accent2">
                    <a:lumMod val="49000"/>
                  </a:schemeClr>
                </a:solidFill>
                <a:latin typeface="Times New Roman"/>
                <a:cs typeface="Times New Roman"/>
              </a:rPr>
              <a:t>Pixel Value Differencing (PVD): Embeds based on pixel differences, offering better imperceptibility in edge areas.</a:t>
            </a:r>
            <a:endParaRPr lang="en-US" sz="2000">
              <a:solidFill>
                <a:srgbClr val="000000"/>
              </a:solidFill>
              <a:latin typeface="Times New Roman"/>
              <a:cs typeface="Times New Roman"/>
            </a:endParaRPr>
          </a:p>
          <a:p>
            <a:pPr>
              <a:buFont typeface="Arial" panose="020B0604020202020204" pitchFamily="34" charset="0"/>
              <a:buChar char="•"/>
            </a:pPr>
            <a:r>
              <a:rPr lang="en-IN" sz="2000">
                <a:solidFill>
                  <a:schemeClr val="accent2">
                    <a:lumMod val="50000"/>
                  </a:schemeClr>
                </a:solidFill>
                <a:latin typeface="Times New Roman"/>
                <a:cs typeface="Times New Roman"/>
              </a:rPr>
              <a:t>Quantization Index Modulation (QIM): Uses quantization to embed information, offering moderate robustness.</a:t>
            </a:r>
            <a:endParaRPr lang="en-IN">
              <a:solidFill>
                <a:schemeClr val="accent2">
                  <a:lumMod val="50000"/>
                </a:schemeClr>
              </a:solidFill>
            </a:endParaRPr>
          </a:p>
          <a:p>
            <a:pPr>
              <a:buFont typeface="Arial" panose="020B0604020202020204" pitchFamily="34" charset="0"/>
              <a:buChar char="•"/>
            </a:pPr>
            <a:r>
              <a:rPr lang="en-IN" sz="2000">
                <a:solidFill>
                  <a:schemeClr val="accent2">
                    <a:lumMod val="50000"/>
                  </a:schemeClr>
                </a:solidFill>
                <a:latin typeface="Times New Roman"/>
                <a:cs typeface="Times New Roman"/>
              </a:rPr>
              <a:t>Multiple Base Notational System (MBNS): Converts data into symbols, enhancing payload capacity and PSNR.</a:t>
            </a:r>
          </a:p>
          <a:p>
            <a:pPr>
              <a:buNone/>
            </a:pPr>
            <a:r>
              <a:rPr lang="en-IN" sz="2000">
                <a:solidFill>
                  <a:schemeClr val="accent2">
                    <a:lumMod val="50000"/>
                  </a:schemeClr>
                </a:solidFill>
                <a:latin typeface="Times New Roman"/>
                <a:cs typeface="Times New Roman"/>
              </a:rPr>
              <a:t>B. </a:t>
            </a:r>
            <a:r>
              <a:rPr lang="en-IN" sz="2000" b="1">
                <a:solidFill>
                  <a:schemeClr val="accent2">
                    <a:lumMod val="50000"/>
                  </a:schemeClr>
                </a:solidFill>
                <a:latin typeface="Times New Roman"/>
                <a:cs typeface="Times New Roman"/>
              </a:rPr>
              <a:t>Transform Domain Techniques</a:t>
            </a:r>
          </a:p>
          <a:p>
            <a:pPr>
              <a:buFont typeface="Arial" panose="020B0604020202020204" pitchFamily="34" charset="0"/>
              <a:buChar char="•"/>
            </a:pPr>
            <a:r>
              <a:rPr lang="en-IN" sz="2000">
                <a:solidFill>
                  <a:schemeClr val="accent2">
                    <a:lumMod val="50000"/>
                  </a:schemeClr>
                </a:solidFill>
                <a:latin typeface="Times New Roman"/>
                <a:cs typeface="Times New Roman"/>
              </a:rPr>
              <a:t>Discrete Cosine Transform (DCT): Embeds in frequency domain, robust to JPEG compression.</a:t>
            </a:r>
          </a:p>
          <a:p>
            <a:pPr>
              <a:buFont typeface="Arial" panose="020B0604020202020204" pitchFamily="34" charset="0"/>
              <a:buChar char="•"/>
            </a:pPr>
            <a:r>
              <a:rPr lang="en-IN" sz="2000">
                <a:solidFill>
                  <a:schemeClr val="accent2">
                    <a:lumMod val="50000"/>
                  </a:schemeClr>
                </a:solidFill>
                <a:latin typeface="Times New Roman"/>
                <a:cs typeface="Times New Roman"/>
              </a:rPr>
              <a:t>Discrete Wavelet Transform (DWT): Embeds in sub-bands of an image, good imperceptibility and multi-resolution capability.</a:t>
            </a:r>
          </a:p>
          <a:p>
            <a:pPr>
              <a:buFont typeface="Arial" panose="020B0604020202020204" pitchFamily="34" charset="0"/>
              <a:buChar char="•"/>
            </a:pPr>
            <a:r>
              <a:rPr lang="en-IN" sz="2000">
                <a:solidFill>
                  <a:schemeClr val="accent2">
                    <a:lumMod val="50000"/>
                  </a:schemeClr>
                </a:solidFill>
                <a:latin typeface="Times New Roman"/>
                <a:cs typeface="Times New Roman"/>
              </a:rPr>
              <a:t>Singular Value Decomposition (SVD): Embeds in singular values; highly robust but may cause diagonal artifacts.</a:t>
            </a:r>
          </a:p>
          <a:p>
            <a:pPr>
              <a:buFont typeface="Arial" panose="020B0604020202020204" pitchFamily="34" charset="0"/>
              <a:buChar char="•"/>
            </a:pPr>
            <a:r>
              <a:rPr lang="en-IN" sz="2000">
                <a:solidFill>
                  <a:schemeClr val="accent2">
                    <a:lumMod val="49000"/>
                  </a:schemeClr>
                </a:solidFill>
                <a:latin typeface="Times New Roman"/>
                <a:cs typeface="Times New Roman"/>
              </a:rPr>
              <a:t>Hybrid Techniques Combine methods like DWT-SVD or DCT-DWT to balance capacity, imperceptibility, and robustness.</a:t>
            </a:r>
            <a:endParaRPr lang="en-IN" sz="2000">
              <a:solidFill>
                <a:schemeClr val="accent2">
                  <a:lumMod val="50000"/>
                </a:schemeClr>
              </a:solidFill>
              <a:latin typeface="Times New Roman"/>
              <a:cs typeface="Times New Roman"/>
            </a:endParaRPr>
          </a:p>
        </p:txBody>
      </p:sp>
    </p:spTree>
    <p:extLst>
      <p:ext uri="{BB962C8B-B14F-4D97-AF65-F5344CB8AC3E}">
        <p14:creationId xmlns:p14="http://schemas.microsoft.com/office/powerpoint/2010/main" val="12752675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21</TotalTime>
  <Words>3377</Words>
  <Application>Microsoft Office PowerPoint</Application>
  <PresentationFormat>Widescreen</PresentationFormat>
  <Paragraphs>394</Paragraphs>
  <Slides>47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PMingLiU-ExtB</vt:lpstr>
      <vt:lpstr>Arial</vt:lpstr>
      <vt:lpstr>Arial,Sans-Serif</vt:lpstr>
      <vt:lpstr>Bookman Old Style</vt:lpstr>
      <vt:lpstr>Calibri</vt:lpstr>
      <vt:lpstr>Courier New</vt:lpstr>
      <vt:lpstr>Symbol</vt:lpstr>
      <vt:lpstr>Times New Roman</vt:lpstr>
      <vt:lpstr>Trebuchet MS</vt:lpstr>
      <vt:lpstr>Wingdings</vt:lpstr>
      <vt:lpstr>Wingdings 3</vt:lpstr>
      <vt:lpstr>Facet</vt:lpstr>
      <vt:lpstr> Data Hiding Using Steganography Industrial oriented mini project  </vt:lpstr>
      <vt:lpstr>Index</vt:lpstr>
      <vt:lpstr>Index</vt:lpstr>
      <vt:lpstr>Abstract</vt:lpstr>
      <vt:lpstr>Introduction</vt:lpstr>
      <vt:lpstr>Problem Statement</vt:lpstr>
      <vt:lpstr>Objectives</vt:lpstr>
      <vt:lpstr>Literature Survey</vt:lpstr>
      <vt:lpstr>Literature Survey</vt:lpstr>
      <vt:lpstr>Literature Survey</vt:lpstr>
      <vt:lpstr>Literature Survey </vt:lpstr>
      <vt:lpstr>PowerPoint Presentation</vt:lpstr>
      <vt:lpstr>PowerPoint Presentation</vt:lpstr>
      <vt:lpstr>Proposed System</vt:lpstr>
      <vt:lpstr>Extension</vt:lpstr>
      <vt:lpstr>System Architecture</vt:lpstr>
      <vt:lpstr>Data Flow Diagram</vt:lpstr>
      <vt:lpstr>UML - Use Case Diagram</vt:lpstr>
      <vt:lpstr>UML - Class Diagram</vt:lpstr>
      <vt:lpstr>UML - 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Execution</vt:lpstr>
      <vt:lpstr>Execution</vt:lpstr>
      <vt:lpstr>Execution</vt:lpstr>
      <vt:lpstr>Execution</vt:lpstr>
      <vt:lpstr>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kalyani mantramurthi</dc:creator>
  <cp:lastModifiedBy>kalyani mantramurthi</cp:lastModifiedBy>
  <cp:revision>1</cp:revision>
  <dcterms:created xsi:type="dcterms:W3CDTF">2025-05-18T11:47:33Z</dcterms:created>
  <dcterms:modified xsi:type="dcterms:W3CDTF">2025-06-28T15:15:28Z</dcterms:modified>
</cp:coreProperties>
</file>